
<file path=[Content_Types].xml><?xml version="1.0" encoding="utf-8"?>
<Types xmlns="http://schemas.openxmlformats.org/package/2006/content-types">
  <Default Extension="mp3" ContentType="audi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8"/>
  </p:notesMasterIdLst>
  <p:handoutMasterIdLst>
    <p:handoutMasterId r:id="rId29"/>
  </p:handoutMasterIdLst>
  <p:sldIdLst>
    <p:sldId id="532" r:id="rId2"/>
    <p:sldId id="540" r:id="rId3"/>
    <p:sldId id="573" r:id="rId4"/>
    <p:sldId id="574" r:id="rId5"/>
    <p:sldId id="596" r:id="rId6"/>
    <p:sldId id="597" r:id="rId7"/>
    <p:sldId id="815" r:id="rId8"/>
    <p:sldId id="813" r:id="rId9"/>
    <p:sldId id="814" r:id="rId10"/>
    <p:sldId id="816" r:id="rId11"/>
    <p:sldId id="817" r:id="rId12"/>
    <p:sldId id="598" r:id="rId13"/>
    <p:sldId id="599" r:id="rId14"/>
    <p:sldId id="600" r:id="rId15"/>
    <p:sldId id="592" r:id="rId16"/>
    <p:sldId id="593" r:id="rId17"/>
    <p:sldId id="594" r:id="rId18"/>
    <p:sldId id="818" r:id="rId19"/>
    <p:sldId id="822" r:id="rId20"/>
    <p:sldId id="515" r:id="rId21"/>
    <p:sldId id="601" r:id="rId22"/>
    <p:sldId id="823" r:id="rId23"/>
    <p:sldId id="781" r:id="rId24"/>
    <p:sldId id="803" r:id="rId25"/>
    <p:sldId id="804" r:id="rId26"/>
    <p:sldId id="821" r:id="rId27"/>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modifyVerifier cryptProviderType="rsaAES" cryptAlgorithmClass="hash" cryptAlgorithmType="typeAny" cryptAlgorithmSid="14" spinCount="100000" saltData="ArE5EdTj0tp10DXCKv3cmA==" hashData="1nVQLCnXcy6QYB2gjWUv/Y4SHMH5xn7TklSu7JFIZUwEuj/nParUh5C3WtAmuO4DNjH/nMvgVP25FJyA1adMVQ=="/>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9900"/>
    <a:srgbClr val="FF0000"/>
    <a:srgbClr val="663300"/>
    <a:srgbClr val="2D2D8A"/>
    <a:srgbClr val="000000"/>
    <a:srgbClr val="00CC00"/>
    <a:srgbClr val="FF7C80"/>
    <a:srgbClr val="FFFF00"/>
    <a:srgbClr val="E4C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83571" autoAdjust="0"/>
  </p:normalViewPr>
  <p:slideViewPr>
    <p:cSldViewPr snapToGrid="0">
      <p:cViewPr varScale="1">
        <p:scale>
          <a:sx n="97" d="100"/>
          <a:sy n="97" d="100"/>
        </p:scale>
        <p:origin x="-214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3251" name="Rectangle 3"/>
          <p:cNvSpPr>
            <a:spLocks noGrp="1" noChangeArrowheads="1"/>
          </p:cNvSpPr>
          <p:nvPr>
            <p:ph type="dt" sz="quarter"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3252" name="Rectangle 4"/>
          <p:cNvSpPr>
            <a:spLocks noGrp="1" noChangeArrowheads="1"/>
          </p:cNvSpPr>
          <p:nvPr>
            <p:ph type="ftr" sz="quarter" idx="2"/>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3253" name="Rectangle 5"/>
          <p:cNvSpPr>
            <a:spLocks noGrp="1" noChangeArrowheads="1"/>
          </p:cNvSpPr>
          <p:nvPr>
            <p:ph type="sldNum" sz="quarter" idx="3"/>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5A5A5A-FCA7-4CD1-9C01-BF8749064A7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8915" name="Rectangle 3"/>
          <p:cNvSpPr>
            <a:spLocks noGrp="1" noChangeArrowheads="1"/>
          </p:cNvSpPr>
          <p:nvPr>
            <p:ph type="dt" idx="1"/>
          </p:nvPr>
        </p:nvSpPr>
        <p:spPr bwMode="auto">
          <a:xfrm>
            <a:off x="388501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8919" name="Rectangle 7"/>
          <p:cNvSpPr>
            <a:spLocks noGrp="1" noChangeArrowheads="1"/>
          </p:cNvSpPr>
          <p:nvPr>
            <p:ph type="sldNum" sz="quarter" idx="5"/>
          </p:nvPr>
        </p:nvSpPr>
        <p:spPr bwMode="auto">
          <a:xfrm>
            <a:off x="3885010" y="8684684"/>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FF66F66-5D22-4197-8803-D385CB6E1B44}" type="slidenum">
              <a:rPr lang="en-US" altLang="en-US"/>
              <a:pPr>
                <a:defRPr/>
              </a:pPr>
              <a:t>‹#›</a:t>
            </a:fld>
            <a:endParaRPr lang="en-US" altLang="en-US"/>
          </a:p>
        </p:txBody>
      </p:sp>
    </p:spTree>
    <p:extLst>
      <p:ext uri="{BB962C8B-B14F-4D97-AF65-F5344CB8AC3E}">
        <p14:creationId xmlns:p14="http://schemas.microsoft.com/office/powerpoint/2010/main" val="12619937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a:t>
            </a:fld>
            <a:endParaRPr lang="en-US" altLang="en-US"/>
          </a:p>
        </p:txBody>
      </p:sp>
    </p:spTree>
    <p:extLst>
      <p:ext uri="{BB962C8B-B14F-4D97-AF65-F5344CB8AC3E}">
        <p14:creationId xmlns:p14="http://schemas.microsoft.com/office/powerpoint/2010/main" val="28606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10</a:t>
            </a:fld>
            <a:endParaRPr lang="en-US" altLang="en-US"/>
          </a:p>
        </p:txBody>
      </p:sp>
    </p:spTree>
    <p:extLst>
      <p:ext uri="{BB962C8B-B14F-4D97-AF65-F5344CB8AC3E}">
        <p14:creationId xmlns:p14="http://schemas.microsoft.com/office/powerpoint/2010/main" val="144160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Acidogenesis</a:t>
            </a:r>
            <a:r>
              <a:rPr lang="en-IN" dirty="0" smtClean="0"/>
              <a:t> </a:t>
            </a:r>
            <a:r>
              <a:rPr lang="en-IN" dirty="0" smtClean="0">
                <a:sym typeface="Wingdings" panose="05000000000000000000" pitchFamily="2" charset="2"/>
              </a:rPr>
              <a:t> Generation of organic acids</a:t>
            </a:r>
            <a:r>
              <a:rPr lang="en-IN" dirty="0" smtClean="0"/>
              <a:t> </a:t>
            </a:r>
            <a:r>
              <a:rPr lang="en-IN" dirty="0" smtClean="0">
                <a:sym typeface="Wingdings" panose="05000000000000000000" pitchFamily="2" charset="2"/>
              </a:rPr>
              <a:t> </a:t>
            </a:r>
            <a:r>
              <a:rPr lang="en-IN" dirty="0" smtClean="0"/>
              <a:t>Initial drop in pH </a:t>
            </a:r>
            <a:r>
              <a:rPr lang="en-IN" dirty="0" smtClean="0">
                <a:sym typeface="Wingdings" panose="05000000000000000000" pitchFamily="2" charset="2"/>
              </a:rPr>
              <a:t> Growth of fungi  Decomposition of lignin and cellulose</a:t>
            </a:r>
            <a:br>
              <a:rPr lang="en-IN" dirty="0" smtClean="0">
                <a:sym typeface="Wingdings" panose="05000000000000000000" pitchFamily="2" charset="2"/>
              </a:rPr>
            </a:br>
            <a:r>
              <a:rPr lang="en-IN" dirty="0" smtClean="0">
                <a:sym typeface="Wingdings" panose="05000000000000000000" pitchFamily="2" charset="2"/>
              </a:rPr>
              <a:t>Organic acids</a:t>
            </a:r>
            <a:r>
              <a:rPr lang="en-IN" baseline="0" dirty="0" smtClean="0">
                <a:sym typeface="Wingdings" panose="05000000000000000000" pitchFamily="2" charset="2"/>
              </a:rPr>
              <a:t> decompose with time + Decomposition of proteins and other nitrogen-rich organic sources to produce ammonia  Increase in pH</a:t>
            </a:r>
          </a:p>
          <a:p>
            <a:r>
              <a:rPr lang="en-IN" dirty="0" smtClean="0"/>
              <a:t>NH3 is lost to the atmosphere</a:t>
            </a:r>
            <a:r>
              <a:rPr lang="en-IN" baseline="0" dirty="0" smtClean="0"/>
              <a:t> or absorbed by microorganisms </a:t>
            </a:r>
            <a:r>
              <a:rPr lang="en-IN" baseline="0" dirty="0" smtClean="0">
                <a:sym typeface="Wingdings" panose="05000000000000000000" pitchFamily="2" charset="2"/>
              </a:rPr>
              <a:t> pH returns to neutral (6-8)</a:t>
            </a:r>
          </a:p>
          <a:p>
            <a:r>
              <a:rPr lang="en-IN" baseline="0" dirty="0" smtClean="0">
                <a:sym typeface="Wingdings" panose="05000000000000000000" pitchFamily="2" charset="2"/>
              </a:rPr>
              <a:t>In anaerobic conditions, pH drops to about 4.5 and can be recovered by aeration</a:t>
            </a:r>
          </a:p>
          <a:p>
            <a:endParaRPr lang="en-IN" baseline="0" dirty="0" smtClean="0">
              <a:sym typeface="Wingdings" panose="05000000000000000000" pitchFamily="2" charset="2"/>
            </a:endParaRPr>
          </a:p>
          <a:p>
            <a:r>
              <a:rPr lang="en-IN" baseline="0" dirty="0" smtClean="0">
                <a:sym typeface="Wingdings" panose="05000000000000000000" pitchFamily="2" charset="2"/>
              </a:rPr>
              <a:t>Lime/other alkaline matter should not be added on the initial dip in pH since that will add excess ammonia to compost, which in turn, being a toxic gas, will harm microorganisms and will have a bad </a:t>
            </a:r>
            <a:r>
              <a:rPr lang="en-IN" baseline="0" dirty="0" smtClean="0">
                <a:sym typeface="Wingdings" panose="05000000000000000000" pitchFamily="2" charset="2"/>
              </a:rPr>
              <a:t>odour.</a:t>
            </a:r>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11</a:t>
            </a:fld>
            <a:endParaRPr lang="en-US" altLang="en-US"/>
          </a:p>
        </p:txBody>
      </p:sp>
    </p:spTree>
    <p:extLst>
      <p:ext uri="{BB962C8B-B14F-4D97-AF65-F5344CB8AC3E}">
        <p14:creationId xmlns:p14="http://schemas.microsoft.com/office/powerpoint/2010/main" val="419512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12</a:t>
            </a:fld>
            <a:endParaRPr lang="en-US" altLang="en-US"/>
          </a:p>
        </p:txBody>
      </p:sp>
    </p:spTree>
    <p:extLst>
      <p:ext uri="{BB962C8B-B14F-4D97-AF65-F5344CB8AC3E}">
        <p14:creationId xmlns:p14="http://schemas.microsoft.com/office/powerpoint/2010/main" val="403763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13</a:t>
            </a:fld>
            <a:endParaRPr lang="en-US" altLang="en-US"/>
          </a:p>
        </p:txBody>
      </p:sp>
    </p:spTree>
    <p:extLst>
      <p:ext uri="{BB962C8B-B14F-4D97-AF65-F5344CB8AC3E}">
        <p14:creationId xmlns:p14="http://schemas.microsoft.com/office/powerpoint/2010/main" val="311344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14</a:t>
            </a:fld>
            <a:endParaRPr lang="en-US" altLang="en-US"/>
          </a:p>
        </p:txBody>
      </p:sp>
    </p:spTree>
    <p:extLst>
      <p:ext uri="{BB962C8B-B14F-4D97-AF65-F5344CB8AC3E}">
        <p14:creationId xmlns:p14="http://schemas.microsoft.com/office/powerpoint/2010/main" val="266505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15</a:t>
            </a:fld>
            <a:endParaRPr lang="en-US" altLang="en-US"/>
          </a:p>
        </p:txBody>
      </p:sp>
    </p:spTree>
    <p:extLst>
      <p:ext uri="{BB962C8B-B14F-4D97-AF65-F5344CB8AC3E}">
        <p14:creationId xmlns:p14="http://schemas.microsoft.com/office/powerpoint/2010/main" val="408188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16</a:t>
            </a:fld>
            <a:endParaRPr lang="en-US" altLang="en-US"/>
          </a:p>
        </p:txBody>
      </p:sp>
    </p:spTree>
    <p:extLst>
      <p:ext uri="{BB962C8B-B14F-4D97-AF65-F5344CB8AC3E}">
        <p14:creationId xmlns:p14="http://schemas.microsoft.com/office/powerpoint/2010/main" val="1970341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17</a:t>
            </a:fld>
            <a:endParaRPr lang="en-US" altLang="en-US"/>
          </a:p>
        </p:txBody>
      </p:sp>
    </p:spTree>
    <p:extLst>
      <p:ext uri="{BB962C8B-B14F-4D97-AF65-F5344CB8AC3E}">
        <p14:creationId xmlns:p14="http://schemas.microsoft.com/office/powerpoint/2010/main" val="207116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Manual</a:t>
            </a:r>
            <a:r>
              <a:rPr lang="en-IN" baseline="0" dirty="0" smtClean="0"/>
              <a:t> turning – using pitchforks – at smaller plants</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18</a:t>
            </a:fld>
            <a:endParaRPr lang="en-US" altLang="en-US"/>
          </a:p>
        </p:txBody>
      </p:sp>
    </p:spTree>
    <p:extLst>
      <p:ext uri="{BB962C8B-B14F-4D97-AF65-F5344CB8AC3E}">
        <p14:creationId xmlns:p14="http://schemas.microsoft.com/office/powerpoint/2010/main" val="219892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Humus – brown-coloured</a:t>
            </a:r>
            <a:r>
              <a:rPr lang="en-IN" baseline="0" dirty="0" smtClean="0"/>
              <a:t> odourless innocuous powdery mass</a:t>
            </a:r>
            <a:r>
              <a:rPr lang="en-IN" baseline="0" dirty="0"/>
              <a:t> </a:t>
            </a:r>
            <a:r>
              <a:rPr lang="en-IN" baseline="0" dirty="0" smtClean="0"/>
              <a:t>– passed through 12.5 mm sieve to remove stones, broken glass, brick pieces, etc. and sold in market as fertilizer/manure</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19</a:t>
            </a:fld>
            <a:endParaRPr lang="en-US" altLang="en-US"/>
          </a:p>
        </p:txBody>
      </p:sp>
    </p:spTree>
    <p:extLst>
      <p:ext uri="{BB962C8B-B14F-4D97-AF65-F5344CB8AC3E}">
        <p14:creationId xmlns:p14="http://schemas.microsoft.com/office/powerpoint/2010/main" val="328205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a:t>
            </a:fld>
            <a:endParaRPr lang="en-US" altLang="en-US"/>
          </a:p>
        </p:txBody>
      </p:sp>
    </p:spTree>
    <p:extLst>
      <p:ext uri="{BB962C8B-B14F-4D97-AF65-F5344CB8AC3E}">
        <p14:creationId xmlns:p14="http://schemas.microsoft.com/office/powerpoint/2010/main" val="92871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20</a:t>
            </a:fld>
            <a:endParaRPr lang="en-US" altLang="en-US"/>
          </a:p>
        </p:txBody>
      </p:sp>
    </p:spTree>
    <p:extLst>
      <p:ext uri="{BB962C8B-B14F-4D97-AF65-F5344CB8AC3E}">
        <p14:creationId xmlns:p14="http://schemas.microsoft.com/office/powerpoint/2010/main" val="80119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21</a:t>
            </a:fld>
            <a:endParaRPr lang="en-US" altLang="en-US"/>
          </a:p>
        </p:txBody>
      </p:sp>
    </p:spTree>
    <p:extLst>
      <p:ext uri="{BB962C8B-B14F-4D97-AF65-F5344CB8AC3E}">
        <p14:creationId xmlns:p14="http://schemas.microsoft.com/office/powerpoint/2010/main" val="36531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Methanogens</a:t>
            </a:r>
            <a:r>
              <a:rPr lang="en-US" baseline="0" dirty="0" smtClean="0"/>
              <a:t> – strictly anaerobic</a:t>
            </a:r>
            <a:endParaRPr lang="en-US" dirty="0"/>
          </a:p>
        </p:txBody>
      </p:sp>
      <p:sp>
        <p:nvSpPr>
          <p:cNvPr id="4" name="Slide Number Placeholder 3"/>
          <p:cNvSpPr>
            <a:spLocks noGrp="1"/>
          </p:cNvSpPr>
          <p:nvPr>
            <p:ph type="sldNum" sz="quarter" idx="5"/>
          </p:nvPr>
        </p:nvSpPr>
        <p:spPr/>
        <p:txBody>
          <a:bodyPr/>
          <a:lstStyle/>
          <a:p>
            <a:fld id="{A4E525E3-A5A6-4983-B3C3-029EDC60078A}" type="slidenum">
              <a:rPr lang="en-US" smtClean="0"/>
              <a:t>22</a:t>
            </a:fld>
            <a:endParaRPr lang="en-US"/>
          </a:p>
        </p:txBody>
      </p:sp>
    </p:spTree>
    <p:extLst>
      <p:ext uri="{BB962C8B-B14F-4D97-AF65-F5344CB8AC3E}">
        <p14:creationId xmlns:p14="http://schemas.microsoft.com/office/powerpoint/2010/main" val="29786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Chemical Oxygen</a:t>
            </a:r>
            <a:r>
              <a:rPr lang="en-US" baseline="0" dirty="0" smtClean="0"/>
              <a:t> </a:t>
            </a:r>
            <a:r>
              <a:rPr lang="en-US" dirty="0" smtClean="0"/>
              <a:t>Demand = amount of oxygen required</a:t>
            </a:r>
            <a:r>
              <a:rPr lang="en-US" baseline="0" dirty="0" smtClean="0"/>
              <a:t> to completely oxidize all of the organic matter present in </a:t>
            </a:r>
            <a:r>
              <a:rPr lang="en-US" baseline="0" dirty="0" smtClean="0"/>
              <a:t>a sample of the mixture </a:t>
            </a:r>
            <a:r>
              <a:rPr lang="en-US" dirty="0" smtClean="0"/>
              <a:t>– </a:t>
            </a:r>
            <a:r>
              <a:rPr lang="en-US" dirty="0" smtClean="0"/>
              <a:t>indirect way</a:t>
            </a:r>
            <a:r>
              <a:rPr lang="en-US" baseline="0" dirty="0" smtClean="0"/>
              <a:t> to measure organic strength of a mixed sample</a:t>
            </a:r>
            <a:endParaRPr lang="en-US" dirty="0"/>
          </a:p>
        </p:txBody>
      </p:sp>
      <p:sp>
        <p:nvSpPr>
          <p:cNvPr id="4" name="Slide Number Placeholder 3"/>
          <p:cNvSpPr>
            <a:spLocks noGrp="1"/>
          </p:cNvSpPr>
          <p:nvPr>
            <p:ph type="sldNum" sz="quarter" idx="5"/>
          </p:nvPr>
        </p:nvSpPr>
        <p:spPr/>
        <p:txBody>
          <a:bodyPr/>
          <a:lstStyle/>
          <a:p>
            <a:fld id="{A4E525E3-A5A6-4983-B3C3-029EDC60078A}" type="slidenum">
              <a:rPr lang="en-US" smtClean="0"/>
              <a:t>23</a:t>
            </a:fld>
            <a:endParaRPr lang="en-US"/>
          </a:p>
        </p:txBody>
      </p:sp>
    </p:spTree>
    <p:extLst>
      <p:ext uri="{BB962C8B-B14F-4D97-AF65-F5344CB8AC3E}">
        <p14:creationId xmlns:p14="http://schemas.microsoft.com/office/powerpoint/2010/main" val="4201727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24</a:t>
            </a:fld>
            <a:endParaRPr lang="en-US" altLang="en-US"/>
          </a:p>
        </p:txBody>
      </p:sp>
    </p:spTree>
    <p:extLst>
      <p:ext uri="{BB962C8B-B14F-4D97-AF65-F5344CB8AC3E}">
        <p14:creationId xmlns:p14="http://schemas.microsoft.com/office/powerpoint/2010/main" val="359560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25</a:t>
            </a:fld>
            <a:endParaRPr lang="en-US" altLang="en-US"/>
          </a:p>
        </p:txBody>
      </p:sp>
    </p:spTree>
    <p:extLst>
      <p:ext uri="{BB962C8B-B14F-4D97-AF65-F5344CB8AC3E}">
        <p14:creationId xmlns:p14="http://schemas.microsoft.com/office/powerpoint/2010/main" val="274420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3</a:t>
            </a:fld>
            <a:endParaRPr lang="en-US" altLang="en-US"/>
          </a:p>
        </p:txBody>
      </p:sp>
    </p:spTree>
    <p:extLst>
      <p:ext uri="{BB962C8B-B14F-4D97-AF65-F5344CB8AC3E}">
        <p14:creationId xmlns:p14="http://schemas.microsoft.com/office/powerpoint/2010/main" val="277098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Assimilatory bacteria – bacteria</a:t>
            </a:r>
            <a:r>
              <a:rPr lang="en-IN" baseline="0" dirty="0" smtClean="0"/>
              <a:t> making their own cells from the nutrients in organic materials, hence consuming energy</a:t>
            </a:r>
          </a:p>
          <a:p>
            <a:r>
              <a:rPr lang="en-IN" baseline="0" dirty="0" smtClean="0"/>
              <a:t>Dissimilatory bacteria – bacteria decomposing the organic material, hence producing energy</a:t>
            </a:r>
          </a:p>
          <a:p>
            <a:endParaRPr lang="en-IN" baseline="0" dirty="0" smtClean="0"/>
          </a:p>
          <a:p>
            <a:r>
              <a:rPr lang="en-IN" baseline="0" dirty="0" smtClean="0"/>
              <a:t>Inoculants – bacteria or fungi that are bought from the market and added to the compost to speed up the process</a:t>
            </a:r>
          </a:p>
          <a:p>
            <a:r>
              <a:rPr lang="en-IN" baseline="0" dirty="0" smtClean="0"/>
              <a:t>Additives – (N-based) fertilizers, manure, etc. which act as food for bacteria</a:t>
            </a:r>
          </a:p>
          <a:p>
            <a:r>
              <a:rPr lang="en-IN" baseline="0" dirty="0" smtClean="0"/>
              <a:t>Activators – Enzymes which act as fertilizers</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4</a:t>
            </a:fld>
            <a:endParaRPr lang="en-US" altLang="en-US"/>
          </a:p>
        </p:txBody>
      </p:sp>
    </p:spTree>
    <p:extLst>
      <p:ext uri="{BB962C8B-B14F-4D97-AF65-F5344CB8AC3E}">
        <p14:creationId xmlns:p14="http://schemas.microsoft.com/office/powerpoint/2010/main" val="130031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IN" baseline="0" dirty="0" smtClean="0"/>
              <a:t>Bulking agents – keep the system aerated - </a:t>
            </a:r>
            <a:r>
              <a:rPr lang="en-IN" baseline="0" dirty="0" err="1" smtClean="0"/>
              <a:t>eg</a:t>
            </a:r>
            <a:r>
              <a:rPr lang="en-IN" baseline="0" dirty="0" smtClean="0"/>
              <a:t>:- wood chips</a:t>
            </a:r>
            <a:endParaRPr lang="en-IN" dirty="0" smtClean="0"/>
          </a:p>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5</a:t>
            </a:fld>
            <a:endParaRPr lang="en-US" altLang="en-US"/>
          </a:p>
        </p:txBody>
      </p:sp>
    </p:spTree>
    <p:extLst>
      <p:ext uri="{BB962C8B-B14F-4D97-AF65-F5344CB8AC3E}">
        <p14:creationId xmlns:p14="http://schemas.microsoft.com/office/powerpoint/2010/main" val="339869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6</a:t>
            </a:fld>
            <a:endParaRPr lang="en-US" altLang="en-US"/>
          </a:p>
        </p:txBody>
      </p:sp>
    </p:spTree>
    <p:extLst>
      <p:ext uri="{BB962C8B-B14F-4D97-AF65-F5344CB8AC3E}">
        <p14:creationId xmlns:p14="http://schemas.microsoft.com/office/powerpoint/2010/main" val="375131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7</a:t>
            </a:fld>
            <a:endParaRPr lang="en-US" altLang="en-US"/>
          </a:p>
        </p:txBody>
      </p:sp>
    </p:spTree>
    <p:extLst>
      <p:ext uri="{BB962C8B-B14F-4D97-AF65-F5344CB8AC3E}">
        <p14:creationId xmlns:p14="http://schemas.microsoft.com/office/powerpoint/2010/main" val="302287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Beyond 65 </a:t>
            </a:r>
            <a:r>
              <a:rPr lang="en-IN" dirty="0" err="1" smtClean="0"/>
              <a:t>deg</a:t>
            </a:r>
            <a:r>
              <a:rPr lang="en-IN" dirty="0" smtClean="0"/>
              <a:t> Celsius</a:t>
            </a:r>
            <a:r>
              <a:rPr lang="en-IN" baseline="0" dirty="0" smtClean="0"/>
              <a:t>, it is possible for helpful microorganisms to be killed off.</a:t>
            </a:r>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8</a:t>
            </a:fld>
            <a:endParaRPr lang="en-US" altLang="en-US"/>
          </a:p>
        </p:txBody>
      </p:sp>
    </p:spTree>
    <p:extLst>
      <p:ext uri="{BB962C8B-B14F-4D97-AF65-F5344CB8AC3E}">
        <p14:creationId xmlns:p14="http://schemas.microsoft.com/office/powerpoint/2010/main" val="117962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Stage 3 – Curing/</a:t>
            </a:r>
            <a:r>
              <a:rPr lang="en-IN" dirty="0" err="1" smtClean="0"/>
              <a:t>Naturatio</a:t>
            </a:r>
            <a:r>
              <a:rPr lang="en-IN" baseline="0" dirty="0" err="1" smtClean="0"/>
              <a:t>n</a:t>
            </a:r>
            <a:r>
              <a:rPr lang="en-IN" baseline="0" dirty="0" smtClean="0"/>
              <a:t> of remaining organic matter</a:t>
            </a:r>
          </a:p>
          <a:p>
            <a:r>
              <a:rPr lang="en-IN" baseline="0" dirty="0" smtClean="0"/>
              <a:t>Above 55 </a:t>
            </a:r>
            <a:r>
              <a:rPr lang="en-IN" baseline="0" dirty="0" err="1" smtClean="0"/>
              <a:t>deg</a:t>
            </a:r>
            <a:r>
              <a:rPr lang="en-IN" baseline="0" dirty="0" smtClean="0"/>
              <a:t> Celsius, most pathogenic bacteria will be killed. High temperatures can also cause spontaneous combustion which may lead to a fire.</a:t>
            </a:r>
            <a:br>
              <a:rPr lang="en-IN" baseline="0" dirty="0" smtClean="0"/>
            </a:br>
            <a:r>
              <a:rPr lang="en-IN" baseline="0" dirty="0" smtClean="0"/>
              <a:t>There are other organisms that decompose the compost pile such as </a:t>
            </a:r>
            <a:r>
              <a:rPr lang="en-IN" baseline="0" dirty="0" err="1" smtClean="0"/>
              <a:t>mold</a:t>
            </a:r>
            <a:r>
              <a:rPr lang="en-IN" baseline="0" dirty="0" smtClean="0"/>
              <a:t>, yeast and fungi.</a:t>
            </a:r>
            <a:endParaRPr lang="en-IN" dirty="0"/>
          </a:p>
        </p:txBody>
      </p:sp>
      <p:sp>
        <p:nvSpPr>
          <p:cNvPr id="4" name="Slide Number Placeholder 3"/>
          <p:cNvSpPr>
            <a:spLocks noGrp="1"/>
          </p:cNvSpPr>
          <p:nvPr>
            <p:ph type="sldNum" sz="quarter" idx="5"/>
          </p:nvPr>
        </p:nvSpPr>
        <p:spPr/>
        <p:txBody>
          <a:bodyPr/>
          <a:lstStyle/>
          <a:p>
            <a:pPr>
              <a:defRPr/>
            </a:pPr>
            <a:fld id="{9FF66F66-5D22-4197-8803-D385CB6E1B44}" type="slidenum">
              <a:rPr lang="en-US" altLang="en-US" smtClean="0"/>
              <a:pPr>
                <a:defRPr/>
              </a:pPr>
              <a:t>9</a:t>
            </a:fld>
            <a:endParaRPr lang="en-US" altLang="en-US"/>
          </a:p>
        </p:txBody>
      </p:sp>
    </p:spTree>
    <p:extLst>
      <p:ext uri="{BB962C8B-B14F-4D97-AF65-F5344CB8AC3E}">
        <p14:creationId xmlns:p14="http://schemas.microsoft.com/office/powerpoint/2010/main" val="2156421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66F4441-46A4-46C6-ACD9-2BE83BAE5CAB}"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9EB2F0-A301-428E-B310-B3C15EA34970}" type="slidenum">
              <a:rPr lang="en-US" altLang="en-US"/>
              <a:pPr>
                <a:defRPr/>
              </a:pPr>
              <a:t>‹#›</a:t>
            </a:fld>
            <a:endParaRPr lang="en-US" altLang="en-US"/>
          </a:p>
        </p:txBody>
      </p:sp>
    </p:spTree>
    <p:extLst>
      <p:ext uri="{BB962C8B-B14F-4D97-AF65-F5344CB8AC3E}">
        <p14:creationId xmlns:p14="http://schemas.microsoft.com/office/powerpoint/2010/main" val="226873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149F9F0-B03D-4486-B3B7-EE0E70C51BF6}"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3F5AF-AA7A-4D70-861E-5749DAA02D96}" type="slidenum">
              <a:rPr lang="en-US" altLang="en-US"/>
              <a:pPr>
                <a:defRPr/>
              </a:pPr>
              <a:t>‹#›</a:t>
            </a:fld>
            <a:endParaRPr lang="en-US" altLang="en-US"/>
          </a:p>
        </p:txBody>
      </p:sp>
    </p:spTree>
    <p:extLst>
      <p:ext uri="{BB962C8B-B14F-4D97-AF65-F5344CB8AC3E}">
        <p14:creationId xmlns:p14="http://schemas.microsoft.com/office/powerpoint/2010/main" val="87282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E0169BE-EE9C-4B33-B218-162F294B7082}"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74BE3C-8BB5-4126-9D61-F30A8C32B8B4}" type="slidenum">
              <a:rPr lang="en-US" altLang="en-US"/>
              <a:pPr>
                <a:defRPr/>
              </a:pPr>
              <a:t>‹#›</a:t>
            </a:fld>
            <a:endParaRPr lang="en-US" altLang="en-US"/>
          </a:p>
        </p:txBody>
      </p:sp>
    </p:spTree>
    <p:extLst>
      <p:ext uri="{BB962C8B-B14F-4D97-AF65-F5344CB8AC3E}">
        <p14:creationId xmlns:p14="http://schemas.microsoft.com/office/powerpoint/2010/main" val="6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05A7931-0CB6-4D91-861C-4B59E0954B7F}"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52E975-65DA-49A5-9519-670AAAB209AF}" type="slidenum">
              <a:rPr lang="en-US" altLang="en-US"/>
              <a:pPr>
                <a:defRPr/>
              </a:pPr>
              <a:t>‹#›</a:t>
            </a:fld>
            <a:endParaRPr lang="en-US" altLang="en-US"/>
          </a:p>
        </p:txBody>
      </p:sp>
    </p:spTree>
    <p:extLst>
      <p:ext uri="{BB962C8B-B14F-4D97-AF65-F5344CB8AC3E}">
        <p14:creationId xmlns:p14="http://schemas.microsoft.com/office/powerpoint/2010/main" val="270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9FC236D-9756-4B0A-84C9-856292F56717}" type="datetime1">
              <a:rPr lang="en-US" smtClean="0"/>
              <a:t>10/4/2020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1667E5-B7FE-4726-950B-3B15484254D9}" type="slidenum">
              <a:rPr lang="en-US" altLang="en-US"/>
              <a:pPr>
                <a:defRPr/>
              </a:pPr>
              <a:t>‹#›</a:t>
            </a:fld>
            <a:endParaRPr lang="en-US" altLang="en-US"/>
          </a:p>
        </p:txBody>
      </p:sp>
    </p:spTree>
    <p:extLst>
      <p:ext uri="{BB962C8B-B14F-4D97-AF65-F5344CB8AC3E}">
        <p14:creationId xmlns:p14="http://schemas.microsoft.com/office/powerpoint/2010/main" val="36157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506DCD9-EF22-4B07-94C5-CE4D33896496}"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678486-CBB1-4511-AF80-ACAE9B317AD1}" type="slidenum">
              <a:rPr lang="en-US" altLang="en-US"/>
              <a:pPr>
                <a:defRPr/>
              </a:pPr>
              <a:t>‹#›</a:t>
            </a:fld>
            <a:endParaRPr lang="en-US" altLang="en-US"/>
          </a:p>
        </p:txBody>
      </p:sp>
    </p:spTree>
    <p:extLst>
      <p:ext uri="{BB962C8B-B14F-4D97-AF65-F5344CB8AC3E}">
        <p14:creationId xmlns:p14="http://schemas.microsoft.com/office/powerpoint/2010/main" val="416007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CDC1193-6F9D-4C16-8CB5-E72D4E89C027}" type="datetime1">
              <a:rPr lang="en-US" smtClean="0"/>
              <a:t>10/4/2020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CCA44E2-FB15-4F2C-8675-63705E7A267E}" type="slidenum">
              <a:rPr lang="en-US" altLang="en-US"/>
              <a:pPr>
                <a:defRPr/>
              </a:pPr>
              <a:t>‹#›</a:t>
            </a:fld>
            <a:endParaRPr lang="en-US" altLang="en-US"/>
          </a:p>
        </p:txBody>
      </p:sp>
    </p:spTree>
    <p:extLst>
      <p:ext uri="{BB962C8B-B14F-4D97-AF65-F5344CB8AC3E}">
        <p14:creationId xmlns:p14="http://schemas.microsoft.com/office/powerpoint/2010/main" val="123109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0BE2AD8-0520-493A-9247-2DB4176314C7}" type="datetime1">
              <a:rPr lang="en-US" smtClean="0"/>
              <a:t>10/4/2020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7E5BEC2-052F-4643-B4E8-D6BF7BF4C323}" type="slidenum">
              <a:rPr lang="en-US" altLang="en-US"/>
              <a:pPr>
                <a:defRPr/>
              </a:pPr>
              <a:t>‹#›</a:t>
            </a:fld>
            <a:endParaRPr lang="en-US" altLang="en-US"/>
          </a:p>
        </p:txBody>
      </p:sp>
    </p:spTree>
    <p:extLst>
      <p:ext uri="{BB962C8B-B14F-4D97-AF65-F5344CB8AC3E}">
        <p14:creationId xmlns:p14="http://schemas.microsoft.com/office/powerpoint/2010/main" val="293080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98ABC79-E44F-44A2-9135-D157C2D49801}" type="datetime1">
              <a:rPr lang="en-US" smtClean="0"/>
              <a:t>10/4/2020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6D77569-195D-463C-9D5A-4CA081072D62}" type="slidenum">
              <a:rPr lang="en-US" altLang="en-US"/>
              <a:pPr>
                <a:defRPr/>
              </a:pPr>
              <a:t>‹#›</a:t>
            </a:fld>
            <a:endParaRPr lang="en-US" altLang="en-US"/>
          </a:p>
        </p:txBody>
      </p:sp>
    </p:spTree>
    <p:extLst>
      <p:ext uri="{BB962C8B-B14F-4D97-AF65-F5344CB8AC3E}">
        <p14:creationId xmlns:p14="http://schemas.microsoft.com/office/powerpoint/2010/main" val="49673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68D83B1-2737-4EC9-BFCA-426D110F3C52}"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F96BDD-73C1-4FAB-A47F-9D2E18A5280F}" type="slidenum">
              <a:rPr lang="en-US" altLang="en-US"/>
              <a:pPr>
                <a:defRPr/>
              </a:pPr>
              <a:t>‹#›</a:t>
            </a:fld>
            <a:endParaRPr lang="en-US" altLang="en-US"/>
          </a:p>
        </p:txBody>
      </p:sp>
    </p:spTree>
    <p:extLst>
      <p:ext uri="{BB962C8B-B14F-4D97-AF65-F5344CB8AC3E}">
        <p14:creationId xmlns:p14="http://schemas.microsoft.com/office/powerpoint/2010/main" val="27278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588E765-8835-4072-802D-D316215842AA}" type="datetime1">
              <a:rPr lang="en-US" smtClean="0"/>
              <a:t>10/4/2020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51E7C7-895C-4904-830D-9E288E775014}" type="slidenum">
              <a:rPr lang="en-US" altLang="en-US"/>
              <a:pPr>
                <a:defRPr/>
              </a:pPr>
              <a:t>‹#›</a:t>
            </a:fld>
            <a:endParaRPr lang="en-US" altLang="en-US"/>
          </a:p>
        </p:txBody>
      </p:sp>
    </p:spTree>
    <p:extLst>
      <p:ext uri="{BB962C8B-B14F-4D97-AF65-F5344CB8AC3E}">
        <p14:creationId xmlns:p14="http://schemas.microsoft.com/office/powerpoint/2010/main" val="220396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59FD02D9-CD5E-4E5B-8EA1-E4FBA2EC6517}" type="datetime1">
              <a:rPr lang="en-US" smtClean="0"/>
              <a:t>10/4/2020</a:t>
            </a:fld>
            <a:endParaRPr lang="en-US"/>
          </a:p>
        </p:txBody>
      </p:sp>
      <p:sp>
        <p:nvSpPr>
          <p:cNvPr id="22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22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8DAFCFD-5AD1-4D5A-8A2A-D3090EE803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S PGothic" pitchFamily="34" charset="-128"/>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MS PGothic"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hyperlink" Target="https://www.e-education.psu.edu/egee439/node/727" TargetMode="External"/><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798" y="543277"/>
            <a:ext cx="7772400" cy="1249317"/>
          </a:xfrm>
        </p:spPr>
        <p:txBody>
          <a:bodyPr/>
          <a:lstStyle/>
          <a:p>
            <a:pPr>
              <a:defRPr/>
            </a:pPr>
            <a:r>
              <a:rPr lang="en-US" altLang="en-US" sz="4000" b="1" dirty="0">
                <a:solidFill>
                  <a:schemeClr val="accent6">
                    <a:lumMod val="50000"/>
                  </a:schemeClr>
                </a:solidFill>
                <a:latin typeface="+mn-lt"/>
              </a:rPr>
              <a:t>ES 200:Autumn 2020</a:t>
            </a:r>
          </a:p>
        </p:txBody>
      </p:sp>
      <p:sp>
        <p:nvSpPr>
          <p:cNvPr id="3075" name="Rectangle 5"/>
          <p:cNvSpPr>
            <a:spLocks noGrp="1" noChangeArrowheads="1"/>
          </p:cNvSpPr>
          <p:nvPr>
            <p:ph type="subTitle" idx="1"/>
          </p:nvPr>
        </p:nvSpPr>
        <p:spPr>
          <a:xfrm>
            <a:off x="1380133" y="3190142"/>
            <a:ext cx="6383730" cy="3191608"/>
          </a:xfrm>
        </p:spPr>
        <p:txBody>
          <a:bodyPr/>
          <a:lstStyle/>
          <a:p>
            <a:pPr>
              <a:lnSpc>
                <a:spcPct val="80000"/>
              </a:lnSpc>
              <a:defRPr/>
            </a:pPr>
            <a:endParaRPr lang="en-US" altLang="en-US" sz="2000" dirty="0">
              <a:solidFill>
                <a:schemeClr val="accent6">
                  <a:lumMod val="50000"/>
                </a:schemeClr>
              </a:solidFill>
            </a:endParaRPr>
          </a:p>
          <a:p>
            <a:pPr>
              <a:lnSpc>
                <a:spcPct val="80000"/>
              </a:lnSpc>
              <a:defRPr/>
            </a:pPr>
            <a:r>
              <a:rPr lang="en-US" altLang="en-US" sz="2000" b="1" dirty="0"/>
              <a:t>Prof. Tabish Nawaz (Module C)</a:t>
            </a:r>
          </a:p>
          <a:p>
            <a:pPr>
              <a:lnSpc>
                <a:spcPct val="80000"/>
              </a:lnSpc>
              <a:defRPr/>
            </a:pPr>
            <a:r>
              <a:rPr lang="en-IN" sz="2000" b="1" i="1" dirty="0">
                <a:solidFill>
                  <a:srgbClr val="0070C0"/>
                </a:solidFill>
                <a:latin typeface="Arial" charset="0"/>
              </a:rPr>
              <a:t>(tnawaz@iitb.ac.in)</a:t>
            </a:r>
          </a:p>
          <a:p>
            <a:pPr>
              <a:lnSpc>
                <a:spcPct val="80000"/>
              </a:lnSpc>
              <a:defRPr/>
            </a:pPr>
            <a:endParaRPr lang="en-US" altLang="en-US" sz="2000" b="1" dirty="0">
              <a:solidFill>
                <a:schemeClr val="accent6">
                  <a:lumMod val="50000"/>
                </a:schemeClr>
              </a:solidFill>
            </a:endParaRPr>
          </a:p>
          <a:p>
            <a:pPr>
              <a:lnSpc>
                <a:spcPct val="80000"/>
              </a:lnSpc>
              <a:defRPr/>
            </a:pPr>
            <a:r>
              <a:rPr lang="en-US" altLang="en-US" sz="2000" b="1" dirty="0">
                <a:solidFill>
                  <a:schemeClr val="accent6">
                    <a:lumMod val="50000"/>
                  </a:schemeClr>
                </a:solidFill>
              </a:rPr>
              <a:t>Environmental Science and Engineering Dept., </a:t>
            </a:r>
          </a:p>
          <a:p>
            <a:pPr>
              <a:lnSpc>
                <a:spcPct val="80000"/>
              </a:lnSpc>
              <a:defRPr/>
            </a:pPr>
            <a:r>
              <a:rPr lang="en-US" altLang="en-US" sz="2000" b="1" dirty="0">
                <a:solidFill>
                  <a:schemeClr val="accent6">
                    <a:lumMod val="50000"/>
                  </a:schemeClr>
                </a:solidFill>
              </a:rPr>
              <a:t>IIT Bombay</a:t>
            </a:r>
          </a:p>
          <a:p>
            <a:pPr>
              <a:lnSpc>
                <a:spcPct val="80000"/>
              </a:lnSpc>
              <a:defRPr/>
            </a:pPr>
            <a:endParaRPr lang="en-US" altLang="en-US" sz="2000" dirty="0">
              <a:solidFill>
                <a:schemeClr val="accent6">
                  <a:lumMod val="50000"/>
                </a:schemeClr>
              </a:solidFill>
            </a:endParaRPr>
          </a:p>
          <a:p>
            <a:pPr>
              <a:lnSpc>
                <a:spcPct val="80000"/>
              </a:lnSpc>
              <a:defRPr/>
            </a:pPr>
            <a:r>
              <a:rPr lang="en-US" altLang="en-US" sz="2000" b="1" i="1" dirty="0">
                <a:solidFill>
                  <a:schemeClr val="accent6">
                    <a:lumMod val="50000"/>
                  </a:schemeClr>
                </a:solidFill>
              </a:rPr>
              <a:t>* Instructor In-Charge</a:t>
            </a:r>
          </a:p>
          <a:p>
            <a:pPr>
              <a:lnSpc>
                <a:spcPct val="80000"/>
              </a:lnSpc>
              <a:defRPr/>
            </a:pPr>
            <a:r>
              <a:rPr lang="en-US" altLang="en-US" sz="2000" b="1" i="1" dirty="0">
                <a:solidFill>
                  <a:srgbClr val="0070C0"/>
                </a:solidFill>
              </a:rPr>
              <a:t>(vsethi@iitb.ac.in)</a:t>
            </a:r>
          </a:p>
        </p:txBody>
      </p:sp>
      <p:sp>
        <p:nvSpPr>
          <p:cNvPr id="2" name="Slide Number Placeholder 1">
            <a:extLst>
              <a:ext uri="{FF2B5EF4-FFF2-40B4-BE49-F238E27FC236}">
                <a16:creationId xmlns="" xmlns:a16="http://schemas.microsoft.com/office/drawing/2014/main" id="{FC4D2538-19C5-478F-B72E-863001693405}"/>
              </a:ext>
            </a:extLst>
          </p:cNvPr>
          <p:cNvSpPr>
            <a:spLocks noGrp="1"/>
          </p:cNvSpPr>
          <p:nvPr>
            <p:ph type="sldNum" sz="quarter" idx="12"/>
          </p:nvPr>
        </p:nvSpPr>
        <p:spPr>
          <a:xfrm>
            <a:off x="7010400" y="6381750"/>
            <a:ext cx="2133600" cy="476250"/>
          </a:xfrm>
        </p:spPr>
        <p:txBody>
          <a:bodyPr/>
          <a:lstStyle/>
          <a:p>
            <a:pPr>
              <a:defRPr/>
            </a:pPr>
            <a:fld id="{5E9EB2F0-A301-428E-B310-B3C15EA34970}" type="slidenum">
              <a:rPr lang="en-US" altLang="en-US" smtClean="0"/>
              <a:pPr>
                <a:defRPr/>
              </a:pPr>
              <a:t>1</a:t>
            </a:fld>
            <a:endParaRPr lang="en-US" altLang="en-US"/>
          </a:p>
        </p:txBody>
      </p:sp>
      <p:sp>
        <p:nvSpPr>
          <p:cNvPr id="5" name="Rectangle 4">
            <a:extLst>
              <a:ext uri="{FF2B5EF4-FFF2-40B4-BE49-F238E27FC236}">
                <a16:creationId xmlns="" xmlns:a16="http://schemas.microsoft.com/office/drawing/2014/main" id="{B6A7528F-4D4B-49AE-8C06-99E5F0612A09}"/>
              </a:ext>
            </a:extLst>
          </p:cNvPr>
          <p:cNvSpPr/>
          <p:nvPr/>
        </p:nvSpPr>
        <p:spPr>
          <a:xfrm>
            <a:off x="262730" y="1792594"/>
            <a:ext cx="8618537" cy="954107"/>
          </a:xfrm>
          <a:prstGeom prst="rect">
            <a:avLst/>
          </a:prstGeom>
        </p:spPr>
        <p:txBody>
          <a:bodyPr>
            <a:spAutoFit/>
          </a:bodyPr>
          <a:lstStyle/>
          <a:p>
            <a:pPr algn="ctr">
              <a:defRPr/>
            </a:pPr>
            <a:r>
              <a:rPr lang="en-IN" sz="2800" b="1" dirty="0">
                <a:solidFill>
                  <a:schemeClr val="accent6">
                    <a:lumMod val="50000"/>
                  </a:schemeClr>
                </a:solidFill>
              </a:rPr>
              <a:t>Environmental Studies : Science and Engineering</a:t>
            </a:r>
          </a:p>
          <a:p>
            <a:pPr algn="ctr">
              <a:defRPr/>
            </a:pPr>
            <a:r>
              <a:rPr lang="en-US" sz="2800" b="1" dirty="0">
                <a:solidFill>
                  <a:srgbClr val="0070C0"/>
                </a:solidFill>
              </a:rPr>
              <a:t>M</a:t>
            </a:r>
            <a:r>
              <a:rPr lang="en-IN" sz="2800" b="1" dirty="0" err="1">
                <a:solidFill>
                  <a:srgbClr val="0070C0"/>
                </a:solidFill>
              </a:rPr>
              <a:t>odule</a:t>
            </a:r>
            <a:r>
              <a:rPr lang="en-IN" sz="2800" b="1" dirty="0">
                <a:solidFill>
                  <a:srgbClr val="0070C0"/>
                </a:solidFill>
              </a:rPr>
              <a:t> C: Solid Waste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3 Stages of Composting</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10</a:t>
            </a:fld>
            <a:endParaRPr lang="en-US" altLang="en-US" dirty="0"/>
          </a:p>
        </p:txBody>
      </p:sp>
      <p:pic>
        <p:nvPicPr>
          <p:cNvPr id="2" name="Picture 1">
            <a:extLst>
              <a:ext uri="{FF2B5EF4-FFF2-40B4-BE49-F238E27FC236}">
                <a16:creationId xmlns="" xmlns:a16="http://schemas.microsoft.com/office/drawing/2014/main" id="{EBDC0B33-B983-4CCC-B051-24A320279BDA}"/>
              </a:ext>
            </a:extLst>
          </p:cNvPr>
          <p:cNvPicPr>
            <a:picLocks noChangeAspect="1"/>
          </p:cNvPicPr>
          <p:nvPr/>
        </p:nvPicPr>
        <p:blipFill>
          <a:blip r:embed="rId3"/>
          <a:stretch>
            <a:fillRect/>
          </a:stretch>
        </p:blipFill>
        <p:spPr>
          <a:xfrm>
            <a:off x="669467" y="1198920"/>
            <a:ext cx="7805061" cy="5285706"/>
          </a:xfrm>
          <a:prstGeom prst="rect">
            <a:avLst/>
          </a:prstGeom>
        </p:spPr>
      </p:pic>
    </p:spTree>
    <p:extLst>
      <p:ext uri="{BB962C8B-B14F-4D97-AF65-F5344CB8AC3E}">
        <p14:creationId xmlns:p14="http://schemas.microsoft.com/office/powerpoint/2010/main" val="372394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Typical Change in pH during Composting</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11</a:t>
            </a:fld>
            <a:endParaRPr lang="en-US" altLang="en-US" dirty="0"/>
          </a:p>
        </p:txBody>
      </p:sp>
      <p:pic>
        <p:nvPicPr>
          <p:cNvPr id="3" name="Picture 2">
            <a:extLst>
              <a:ext uri="{FF2B5EF4-FFF2-40B4-BE49-F238E27FC236}">
                <a16:creationId xmlns="" xmlns:a16="http://schemas.microsoft.com/office/drawing/2014/main" id="{FBC0D755-5CF9-42DD-8E30-753C15BAF3DE}"/>
              </a:ext>
            </a:extLst>
          </p:cNvPr>
          <p:cNvPicPr>
            <a:picLocks noChangeAspect="1"/>
          </p:cNvPicPr>
          <p:nvPr/>
        </p:nvPicPr>
        <p:blipFill>
          <a:blip r:embed="rId5"/>
          <a:stretch>
            <a:fillRect/>
          </a:stretch>
        </p:blipFill>
        <p:spPr>
          <a:xfrm>
            <a:off x="216265" y="1342257"/>
            <a:ext cx="8711465" cy="4198971"/>
          </a:xfrm>
          <a:prstGeom prst="rect">
            <a:avLst/>
          </a:prstGeom>
        </p:spPr>
      </p:pic>
      <p:sp>
        <p:nvSpPr>
          <p:cNvPr id="7" name="Rectangle 6">
            <a:extLst>
              <a:ext uri="{FF2B5EF4-FFF2-40B4-BE49-F238E27FC236}">
                <a16:creationId xmlns="" xmlns:a16="http://schemas.microsoft.com/office/drawing/2014/main" id="{6ED7F4A8-3EC7-4E71-8015-0AE3B29A6720}"/>
              </a:ext>
            </a:extLst>
          </p:cNvPr>
          <p:cNvSpPr/>
          <p:nvPr/>
        </p:nvSpPr>
        <p:spPr>
          <a:xfrm>
            <a:off x="457198" y="5779353"/>
            <a:ext cx="7949379" cy="830997"/>
          </a:xfrm>
          <a:prstGeom prst="rect">
            <a:avLst/>
          </a:prstGeom>
        </p:spPr>
        <p:txBody>
          <a:bodyPr wrap="square">
            <a:spAutoFit/>
          </a:bodyPr>
          <a:lstStyle/>
          <a:p>
            <a:pPr algn="ctr"/>
            <a:r>
              <a:rPr lang="en-US" sz="1600" i="1" dirty="0">
                <a:latin typeface="+mn-lt"/>
              </a:rPr>
              <a:t>Composting in the Classroom: Scientific Inquiry For High School Students. N.M. </a:t>
            </a:r>
            <a:r>
              <a:rPr lang="en-US" sz="1600" i="1" dirty="0" err="1">
                <a:latin typeface="+mn-lt"/>
              </a:rPr>
              <a:t>Trautmann</a:t>
            </a:r>
            <a:r>
              <a:rPr lang="en-US" sz="1600" i="1" dirty="0">
                <a:latin typeface="+mn-lt"/>
              </a:rPr>
              <a:t>., M.E. Krasny., Center For The Environment, Department Of Natural Resources, Cornell University </a:t>
            </a:r>
          </a:p>
        </p:txBody>
      </p:sp>
      <p:pic>
        <p:nvPicPr>
          <p:cNvPr id="2" name="Lecture_5_Slide_11">
            <a:hlinkClick r:id="" action="ppaction://media"/>
            <a:extLst>
              <a:ext uri="{FF2B5EF4-FFF2-40B4-BE49-F238E27FC236}">
                <a16:creationId xmlns="" xmlns:a16="http://schemas.microsoft.com/office/drawing/2014/main" id="{A0FA6987-8F4B-4E64-8A5A-FFE38782D8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398" y="247650"/>
            <a:ext cx="609600" cy="609600"/>
          </a:xfrm>
          <a:prstGeom prst="rect">
            <a:avLst/>
          </a:prstGeom>
        </p:spPr>
      </p:pic>
    </p:spTree>
    <p:extLst>
      <p:ext uri="{BB962C8B-B14F-4D97-AF65-F5344CB8AC3E}">
        <p14:creationId xmlns:p14="http://schemas.microsoft.com/office/powerpoint/2010/main" val="199050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732812" y="61072"/>
            <a:ext cx="8229600" cy="901892"/>
          </a:xfrm>
        </p:spPr>
        <p:txBody>
          <a:bodyPr/>
          <a:lstStyle/>
          <a:p>
            <a:r>
              <a:rPr lang="en-IN" sz="3200" dirty="0">
                <a:solidFill>
                  <a:schemeClr val="tx1"/>
                </a:solidFill>
              </a:rPr>
              <a:t>What to Compost and What not to Compost</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12</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123212" y="1037077"/>
            <a:ext cx="4743756" cy="3170099"/>
          </a:xfrm>
          <a:prstGeom prst="rect">
            <a:avLst/>
          </a:prstGeom>
        </p:spPr>
        <p:txBody>
          <a:bodyPr wrap="square">
            <a:spAutoFit/>
          </a:bodyPr>
          <a:lstStyle/>
          <a:p>
            <a:pPr algn="just"/>
            <a:r>
              <a:rPr lang="en-US" b="1" u="sng" dirty="0">
                <a:solidFill>
                  <a:srgbClr val="009900"/>
                </a:solidFill>
              </a:rPr>
              <a:t>Can be composted</a:t>
            </a:r>
            <a:r>
              <a:rPr lang="en-US" b="1" dirty="0"/>
              <a:t>:</a:t>
            </a:r>
          </a:p>
          <a:p>
            <a:pPr marL="342900" indent="-342900">
              <a:buFont typeface="Arial" panose="020B0604020202020204" pitchFamily="34" charset="0"/>
              <a:buChar char="•"/>
            </a:pPr>
            <a:r>
              <a:rPr lang="en-US" dirty="0"/>
              <a:t>Leaves</a:t>
            </a:r>
          </a:p>
          <a:p>
            <a:pPr marL="342900" indent="-342900">
              <a:buFont typeface="Arial" panose="020B0604020202020204" pitchFamily="34" charset="0"/>
              <a:buChar char="•"/>
            </a:pPr>
            <a:r>
              <a:rPr lang="en-US" dirty="0"/>
              <a:t>Manures (herbivores)</a:t>
            </a:r>
          </a:p>
          <a:p>
            <a:pPr marL="342900" indent="-342900">
              <a:buFont typeface="Arial" panose="020B0604020202020204" pitchFamily="34" charset="0"/>
              <a:buChar char="•"/>
            </a:pPr>
            <a:r>
              <a:rPr lang="en-US" dirty="0"/>
              <a:t>Lawn clippings</a:t>
            </a:r>
          </a:p>
          <a:p>
            <a:pPr marL="342900" indent="-342900">
              <a:buFont typeface="Arial" panose="020B0604020202020204" pitchFamily="34" charset="0"/>
              <a:buChar char="•"/>
            </a:pPr>
            <a:r>
              <a:rPr lang="en-US" dirty="0"/>
              <a:t>Vegetable or fruit wastes</a:t>
            </a:r>
          </a:p>
          <a:p>
            <a:pPr marL="342900" indent="-342900">
              <a:buFont typeface="Arial" panose="020B0604020202020204" pitchFamily="34" charset="0"/>
              <a:buChar char="•"/>
            </a:pPr>
            <a:r>
              <a:rPr lang="en-US" dirty="0"/>
              <a:t>Coffee grounds</a:t>
            </a:r>
          </a:p>
          <a:p>
            <a:pPr marL="342900" indent="-342900">
              <a:buFont typeface="Arial" panose="020B0604020202020204" pitchFamily="34" charset="0"/>
              <a:buChar char="•"/>
            </a:pPr>
            <a:r>
              <a:rPr lang="en-US" dirty="0"/>
              <a:t>Shredded newspaper </a:t>
            </a:r>
          </a:p>
          <a:p>
            <a:pPr marL="342900" indent="-342900">
              <a:buFont typeface="Arial" panose="020B0604020202020204" pitchFamily="34" charset="0"/>
              <a:buChar char="•"/>
            </a:pPr>
            <a:r>
              <a:rPr lang="en-US" dirty="0"/>
              <a:t>White, unglazed office paper</a:t>
            </a:r>
          </a:p>
          <a:p>
            <a:pPr marL="342900" indent="-342900">
              <a:buFont typeface="Arial" panose="020B0604020202020204" pitchFamily="34" charset="0"/>
              <a:buChar char="•"/>
            </a:pPr>
            <a:r>
              <a:rPr lang="en-US" dirty="0"/>
              <a:t>Trimmed plant materials</a:t>
            </a:r>
          </a:p>
          <a:p>
            <a:pPr marL="342900" indent="-342900">
              <a:buFont typeface="Arial" panose="020B0604020202020204" pitchFamily="34" charset="0"/>
              <a:buChar char="•"/>
            </a:pPr>
            <a:r>
              <a:rPr lang="en-US" dirty="0"/>
              <a:t>Shredded stems and twigs</a:t>
            </a:r>
          </a:p>
        </p:txBody>
      </p:sp>
      <p:sp>
        <p:nvSpPr>
          <p:cNvPr id="7" name="Rectangle 6">
            <a:extLst>
              <a:ext uri="{FF2B5EF4-FFF2-40B4-BE49-F238E27FC236}">
                <a16:creationId xmlns="" xmlns:a16="http://schemas.microsoft.com/office/drawing/2014/main" id="{F482A1A4-6803-4E83-8C28-09DD9F1313C4}"/>
              </a:ext>
            </a:extLst>
          </p:cNvPr>
          <p:cNvSpPr/>
          <p:nvPr/>
        </p:nvSpPr>
        <p:spPr>
          <a:xfrm>
            <a:off x="123212" y="4220344"/>
            <a:ext cx="8327614" cy="2246769"/>
          </a:xfrm>
          <a:prstGeom prst="rect">
            <a:avLst/>
          </a:prstGeom>
        </p:spPr>
        <p:txBody>
          <a:bodyPr wrap="square">
            <a:spAutoFit/>
          </a:bodyPr>
          <a:lstStyle/>
          <a:p>
            <a:pPr algn="just"/>
            <a:r>
              <a:rPr lang="en-US" b="1" u="sng" dirty="0">
                <a:solidFill>
                  <a:srgbClr val="FF0000"/>
                </a:solidFill>
              </a:rPr>
              <a:t>Not to be composted</a:t>
            </a:r>
            <a:r>
              <a:rPr lang="en-US" b="1" dirty="0">
                <a:solidFill>
                  <a:srgbClr val="FF0000"/>
                </a:solidFill>
              </a:rPr>
              <a:t>:</a:t>
            </a:r>
          </a:p>
          <a:p>
            <a:pPr marL="342900" indent="-342900">
              <a:buFont typeface="Arial" panose="020B0604020202020204" pitchFamily="34" charset="0"/>
              <a:buChar char="•"/>
            </a:pPr>
            <a:r>
              <a:rPr lang="en-US" dirty="0"/>
              <a:t>Meat or dairy scraps</a:t>
            </a:r>
          </a:p>
          <a:p>
            <a:pPr marL="342900" indent="-342900">
              <a:buFont typeface="Arial" panose="020B0604020202020204" pitchFamily="34" charset="0"/>
              <a:buChar char="•"/>
            </a:pPr>
            <a:r>
              <a:rPr lang="en-US" dirty="0"/>
              <a:t>Manures from carnivores (cat, dog, etc.)</a:t>
            </a:r>
          </a:p>
          <a:p>
            <a:pPr marL="342900" indent="-342900">
              <a:buFont typeface="Arial" panose="020B0604020202020204" pitchFamily="34" charset="0"/>
              <a:buChar char="•"/>
            </a:pPr>
            <a:r>
              <a:rPr lang="en-US" dirty="0"/>
              <a:t>Glazed, color printed magazine paper</a:t>
            </a:r>
          </a:p>
          <a:p>
            <a:pPr marL="342900" indent="-342900">
              <a:buFont typeface="Arial" panose="020B0604020202020204" pitchFamily="34" charset="0"/>
              <a:buChar char="•"/>
            </a:pPr>
            <a:r>
              <a:rPr lang="en-US" dirty="0"/>
              <a:t>Plastic</a:t>
            </a:r>
          </a:p>
          <a:p>
            <a:pPr marL="342900" indent="-342900">
              <a:buFont typeface="Arial" panose="020B0604020202020204" pitchFamily="34" charset="0"/>
              <a:buChar char="•"/>
            </a:pPr>
            <a:r>
              <a:rPr lang="en-US" dirty="0"/>
              <a:t>Diseased plants or plants with herbicides applied</a:t>
            </a:r>
          </a:p>
          <a:p>
            <a:pPr marL="342900" indent="-342900">
              <a:buFont typeface="Arial" panose="020B0604020202020204" pitchFamily="34" charset="0"/>
              <a:buChar char="•"/>
            </a:pPr>
            <a:r>
              <a:rPr lang="en-US" dirty="0"/>
              <a:t>Latex gloves, fabric, metal, pharma products, detergents, Styrofoam</a:t>
            </a:r>
          </a:p>
        </p:txBody>
      </p:sp>
      <p:pic>
        <p:nvPicPr>
          <p:cNvPr id="3" name="Picture 2">
            <a:extLst>
              <a:ext uri="{FF2B5EF4-FFF2-40B4-BE49-F238E27FC236}">
                <a16:creationId xmlns="" xmlns:a16="http://schemas.microsoft.com/office/drawing/2014/main" id="{4B443C86-90EF-4559-8C84-0BB6608FFA19}"/>
              </a:ext>
            </a:extLst>
          </p:cNvPr>
          <p:cNvPicPr>
            <a:picLocks noChangeAspect="1"/>
          </p:cNvPicPr>
          <p:nvPr/>
        </p:nvPicPr>
        <p:blipFill>
          <a:blip r:embed="rId3"/>
          <a:stretch>
            <a:fillRect/>
          </a:stretch>
        </p:blipFill>
        <p:spPr>
          <a:xfrm>
            <a:off x="4866968" y="1037291"/>
            <a:ext cx="4153820" cy="2315370"/>
          </a:xfrm>
          <a:prstGeom prst="rect">
            <a:avLst/>
          </a:prstGeom>
        </p:spPr>
      </p:pic>
      <p:sp>
        <p:nvSpPr>
          <p:cNvPr id="8" name="Rectangle 7">
            <a:extLst>
              <a:ext uri="{FF2B5EF4-FFF2-40B4-BE49-F238E27FC236}">
                <a16:creationId xmlns="" xmlns:a16="http://schemas.microsoft.com/office/drawing/2014/main" id="{0D0A2F77-F6CD-492B-8EDD-9E07C3AE21A0}"/>
              </a:ext>
            </a:extLst>
          </p:cNvPr>
          <p:cNvSpPr/>
          <p:nvPr/>
        </p:nvSpPr>
        <p:spPr>
          <a:xfrm>
            <a:off x="4660027" y="3365829"/>
            <a:ext cx="4557252" cy="307777"/>
          </a:xfrm>
          <a:prstGeom prst="rect">
            <a:avLst/>
          </a:prstGeom>
        </p:spPr>
        <p:txBody>
          <a:bodyPr wrap="square">
            <a:spAutoFit/>
          </a:bodyPr>
          <a:lstStyle/>
          <a:p>
            <a:pPr algn="ctr"/>
            <a:r>
              <a:rPr lang="en-US" sz="1400" dirty="0"/>
              <a:t>https://www.avasflowers.net/blog/learning-to-compost/</a:t>
            </a:r>
          </a:p>
        </p:txBody>
      </p:sp>
    </p:spTree>
    <p:extLst>
      <p:ext uri="{BB962C8B-B14F-4D97-AF65-F5344CB8AC3E}">
        <p14:creationId xmlns:p14="http://schemas.microsoft.com/office/powerpoint/2010/main" val="198736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Types of Composting Systems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13</a:t>
            </a:fld>
            <a:endParaRPr lang="en-US" altLang="en-US" dirty="0"/>
          </a:p>
        </p:txBody>
      </p:sp>
      <p:pic>
        <p:nvPicPr>
          <p:cNvPr id="3" name="Picture 2">
            <a:extLst>
              <a:ext uri="{FF2B5EF4-FFF2-40B4-BE49-F238E27FC236}">
                <a16:creationId xmlns="" xmlns:a16="http://schemas.microsoft.com/office/drawing/2014/main" id="{AB93A72E-7057-481A-A03C-5BD2579EB15D}"/>
              </a:ext>
            </a:extLst>
          </p:cNvPr>
          <p:cNvPicPr>
            <a:picLocks noChangeAspect="1"/>
          </p:cNvPicPr>
          <p:nvPr/>
        </p:nvPicPr>
        <p:blipFill>
          <a:blip r:embed="rId3"/>
          <a:stretch>
            <a:fillRect/>
          </a:stretch>
        </p:blipFill>
        <p:spPr>
          <a:xfrm>
            <a:off x="1101354" y="1089853"/>
            <a:ext cx="6941283" cy="4678294"/>
          </a:xfrm>
          <a:prstGeom prst="rect">
            <a:avLst/>
          </a:prstGeom>
          <a:ln>
            <a:solidFill>
              <a:schemeClr val="tx1"/>
            </a:solidFill>
          </a:ln>
        </p:spPr>
      </p:pic>
      <p:sp>
        <p:nvSpPr>
          <p:cNvPr id="9" name="Rectangle 8">
            <a:extLst>
              <a:ext uri="{FF2B5EF4-FFF2-40B4-BE49-F238E27FC236}">
                <a16:creationId xmlns="" xmlns:a16="http://schemas.microsoft.com/office/drawing/2014/main" id="{05EDA614-2D32-40F4-9A0E-A30B370FC7ED}"/>
              </a:ext>
            </a:extLst>
          </p:cNvPr>
          <p:cNvSpPr/>
          <p:nvPr/>
        </p:nvSpPr>
        <p:spPr>
          <a:xfrm>
            <a:off x="2227005" y="5799499"/>
            <a:ext cx="5220929" cy="338554"/>
          </a:xfrm>
          <a:prstGeom prst="rect">
            <a:avLst/>
          </a:prstGeom>
        </p:spPr>
        <p:txBody>
          <a:bodyPr wrap="square">
            <a:spAutoFit/>
          </a:bodyPr>
          <a:lstStyle/>
          <a:p>
            <a:pPr algn="ctr"/>
            <a:r>
              <a:rPr lang="en-US" sz="1600" dirty="0"/>
              <a:t>http://userspecial.com/windrow-composting-process/</a:t>
            </a:r>
          </a:p>
        </p:txBody>
      </p:sp>
      <p:sp>
        <p:nvSpPr>
          <p:cNvPr id="10" name="Rectangle 9">
            <a:extLst>
              <a:ext uri="{FF2B5EF4-FFF2-40B4-BE49-F238E27FC236}">
                <a16:creationId xmlns="" xmlns:a16="http://schemas.microsoft.com/office/drawing/2014/main" id="{974B27BC-89F4-4D09-A755-662F85694A78}"/>
              </a:ext>
            </a:extLst>
          </p:cNvPr>
          <p:cNvSpPr/>
          <p:nvPr/>
        </p:nvSpPr>
        <p:spPr>
          <a:xfrm>
            <a:off x="51616" y="6076059"/>
            <a:ext cx="9040761" cy="338554"/>
          </a:xfrm>
          <a:prstGeom prst="rect">
            <a:avLst/>
          </a:prstGeom>
        </p:spPr>
        <p:txBody>
          <a:bodyPr wrap="square">
            <a:spAutoFit/>
          </a:bodyPr>
          <a:lstStyle/>
          <a:p>
            <a:r>
              <a:rPr lang="en-US" sz="1600" dirty="0"/>
              <a:t>https://www.epa.gov/sustainable-management-food/types-composting-and-understanding-process</a:t>
            </a:r>
          </a:p>
        </p:txBody>
      </p:sp>
    </p:spTree>
    <p:extLst>
      <p:ext uri="{BB962C8B-B14F-4D97-AF65-F5344CB8AC3E}">
        <p14:creationId xmlns:p14="http://schemas.microsoft.com/office/powerpoint/2010/main" val="107307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Types of Composting Process</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14</a:t>
            </a:fld>
            <a:endParaRPr lang="en-US" altLang="en-US" dirty="0"/>
          </a:p>
        </p:txBody>
      </p:sp>
      <p:pic>
        <p:nvPicPr>
          <p:cNvPr id="8" name="Picture 7">
            <a:extLst>
              <a:ext uri="{FF2B5EF4-FFF2-40B4-BE49-F238E27FC236}">
                <a16:creationId xmlns="" xmlns:a16="http://schemas.microsoft.com/office/drawing/2014/main" id="{14B753A3-5CCE-469E-AB55-CB09591851AD}"/>
              </a:ext>
            </a:extLst>
          </p:cNvPr>
          <p:cNvPicPr>
            <a:picLocks noChangeAspect="1"/>
          </p:cNvPicPr>
          <p:nvPr/>
        </p:nvPicPr>
        <p:blipFill>
          <a:blip r:embed="rId5"/>
          <a:stretch>
            <a:fillRect/>
          </a:stretch>
        </p:blipFill>
        <p:spPr>
          <a:xfrm>
            <a:off x="117988" y="1221079"/>
            <a:ext cx="4572000" cy="2118527"/>
          </a:xfrm>
          <a:prstGeom prst="rect">
            <a:avLst/>
          </a:prstGeom>
        </p:spPr>
      </p:pic>
      <p:pic>
        <p:nvPicPr>
          <p:cNvPr id="9" name="Picture 8">
            <a:extLst>
              <a:ext uri="{FF2B5EF4-FFF2-40B4-BE49-F238E27FC236}">
                <a16:creationId xmlns="" xmlns:a16="http://schemas.microsoft.com/office/drawing/2014/main" id="{070CD96F-1B75-4F52-8568-A3A9F941D498}"/>
              </a:ext>
            </a:extLst>
          </p:cNvPr>
          <p:cNvPicPr>
            <a:picLocks noChangeAspect="1"/>
          </p:cNvPicPr>
          <p:nvPr/>
        </p:nvPicPr>
        <p:blipFill>
          <a:blip r:embed="rId6"/>
          <a:stretch>
            <a:fillRect/>
          </a:stretch>
        </p:blipFill>
        <p:spPr>
          <a:xfrm>
            <a:off x="5404821" y="1221079"/>
            <a:ext cx="3281977" cy="2265143"/>
          </a:xfrm>
          <a:prstGeom prst="rect">
            <a:avLst/>
          </a:prstGeom>
        </p:spPr>
      </p:pic>
      <p:pic>
        <p:nvPicPr>
          <p:cNvPr id="10" name="Picture 9">
            <a:extLst>
              <a:ext uri="{FF2B5EF4-FFF2-40B4-BE49-F238E27FC236}">
                <a16:creationId xmlns="" xmlns:a16="http://schemas.microsoft.com/office/drawing/2014/main" id="{ADE49915-CC45-40E8-9C11-810655F2A4B3}"/>
              </a:ext>
            </a:extLst>
          </p:cNvPr>
          <p:cNvPicPr>
            <a:picLocks noChangeAspect="1"/>
          </p:cNvPicPr>
          <p:nvPr/>
        </p:nvPicPr>
        <p:blipFill>
          <a:blip r:embed="rId7"/>
          <a:stretch>
            <a:fillRect/>
          </a:stretch>
        </p:blipFill>
        <p:spPr>
          <a:xfrm>
            <a:off x="117988" y="4010875"/>
            <a:ext cx="4955458" cy="1863546"/>
          </a:xfrm>
          <a:prstGeom prst="rect">
            <a:avLst/>
          </a:prstGeom>
        </p:spPr>
      </p:pic>
      <p:sp>
        <p:nvSpPr>
          <p:cNvPr id="11" name="Rectangle 10">
            <a:extLst>
              <a:ext uri="{FF2B5EF4-FFF2-40B4-BE49-F238E27FC236}">
                <a16:creationId xmlns="" xmlns:a16="http://schemas.microsoft.com/office/drawing/2014/main" id="{9F0AB448-5BB0-4F5E-B9D6-AA81F1828176}"/>
              </a:ext>
            </a:extLst>
          </p:cNvPr>
          <p:cNvSpPr/>
          <p:nvPr/>
        </p:nvSpPr>
        <p:spPr>
          <a:xfrm>
            <a:off x="762999" y="3486222"/>
            <a:ext cx="3281977" cy="369332"/>
          </a:xfrm>
          <a:prstGeom prst="rect">
            <a:avLst/>
          </a:prstGeom>
        </p:spPr>
        <p:txBody>
          <a:bodyPr wrap="square">
            <a:spAutoFit/>
          </a:bodyPr>
          <a:lstStyle/>
          <a:p>
            <a:r>
              <a:rPr lang="en-US" sz="1800" i="1" dirty="0">
                <a:latin typeface="+mj-lt"/>
              </a:rPr>
              <a:t>Windrow Composting Process</a:t>
            </a:r>
            <a:endParaRPr lang="en-US" sz="1800" dirty="0">
              <a:latin typeface="+mj-lt"/>
            </a:endParaRPr>
          </a:p>
        </p:txBody>
      </p:sp>
      <p:sp>
        <p:nvSpPr>
          <p:cNvPr id="12" name="Rectangle 11">
            <a:extLst>
              <a:ext uri="{FF2B5EF4-FFF2-40B4-BE49-F238E27FC236}">
                <a16:creationId xmlns="" xmlns:a16="http://schemas.microsoft.com/office/drawing/2014/main" id="{631B6F78-69E7-44B7-9948-2B8FB445DD4E}"/>
              </a:ext>
            </a:extLst>
          </p:cNvPr>
          <p:cNvSpPr/>
          <p:nvPr/>
        </p:nvSpPr>
        <p:spPr>
          <a:xfrm>
            <a:off x="5632601" y="3486222"/>
            <a:ext cx="2826415" cy="369332"/>
          </a:xfrm>
          <a:prstGeom prst="rect">
            <a:avLst/>
          </a:prstGeom>
        </p:spPr>
        <p:txBody>
          <a:bodyPr wrap="none">
            <a:spAutoFit/>
          </a:bodyPr>
          <a:lstStyle/>
          <a:p>
            <a:r>
              <a:rPr lang="en-US" sz="1800" dirty="0">
                <a:latin typeface="+mn-lt"/>
              </a:rPr>
              <a:t>Static (active) composting</a:t>
            </a:r>
            <a:endParaRPr lang="en-US" sz="1800" i="0" dirty="0">
              <a:effectLst/>
              <a:latin typeface="+mn-lt"/>
            </a:endParaRPr>
          </a:p>
        </p:txBody>
      </p:sp>
      <p:sp>
        <p:nvSpPr>
          <p:cNvPr id="13" name="Rectangle 12">
            <a:extLst>
              <a:ext uri="{FF2B5EF4-FFF2-40B4-BE49-F238E27FC236}">
                <a16:creationId xmlns="" xmlns:a16="http://schemas.microsoft.com/office/drawing/2014/main" id="{35425F57-8476-4F08-82D0-C8B98A7DBF53}"/>
              </a:ext>
            </a:extLst>
          </p:cNvPr>
          <p:cNvSpPr/>
          <p:nvPr/>
        </p:nvSpPr>
        <p:spPr>
          <a:xfrm>
            <a:off x="1106196" y="5938657"/>
            <a:ext cx="2595582" cy="369332"/>
          </a:xfrm>
          <a:prstGeom prst="rect">
            <a:avLst/>
          </a:prstGeom>
        </p:spPr>
        <p:txBody>
          <a:bodyPr wrap="none">
            <a:spAutoFit/>
          </a:bodyPr>
          <a:lstStyle/>
          <a:p>
            <a:r>
              <a:rPr lang="en-US" sz="1800" dirty="0">
                <a:latin typeface="+mn-lt"/>
              </a:rPr>
              <a:t>Rotary drum composter</a:t>
            </a:r>
          </a:p>
        </p:txBody>
      </p:sp>
      <p:pic>
        <p:nvPicPr>
          <p:cNvPr id="14" name="Picture 13">
            <a:extLst>
              <a:ext uri="{FF2B5EF4-FFF2-40B4-BE49-F238E27FC236}">
                <a16:creationId xmlns="" xmlns:a16="http://schemas.microsoft.com/office/drawing/2014/main" id="{F05A055D-DAC6-4C3F-AB79-C59D5E821A56}"/>
              </a:ext>
            </a:extLst>
          </p:cNvPr>
          <p:cNvPicPr>
            <a:picLocks noChangeAspect="1"/>
          </p:cNvPicPr>
          <p:nvPr/>
        </p:nvPicPr>
        <p:blipFill>
          <a:blip r:embed="rId8"/>
          <a:stretch>
            <a:fillRect/>
          </a:stretch>
        </p:blipFill>
        <p:spPr>
          <a:xfrm>
            <a:off x="5187400" y="4010875"/>
            <a:ext cx="3858275" cy="1863547"/>
          </a:xfrm>
          <a:prstGeom prst="rect">
            <a:avLst/>
          </a:prstGeom>
        </p:spPr>
      </p:pic>
      <p:sp>
        <p:nvSpPr>
          <p:cNvPr id="15" name="Rectangle 14">
            <a:extLst>
              <a:ext uri="{FF2B5EF4-FFF2-40B4-BE49-F238E27FC236}">
                <a16:creationId xmlns="" xmlns:a16="http://schemas.microsoft.com/office/drawing/2014/main" id="{E37CB533-0480-4439-94A5-B90630F845BD}"/>
              </a:ext>
            </a:extLst>
          </p:cNvPr>
          <p:cNvSpPr/>
          <p:nvPr/>
        </p:nvSpPr>
        <p:spPr>
          <a:xfrm>
            <a:off x="6139314" y="5938657"/>
            <a:ext cx="1954446" cy="369332"/>
          </a:xfrm>
          <a:prstGeom prst="rect">
            <a:avLst/>
          </a:prstGeom>
        </p:spPr>
        <p:txBody>
          <a:bodyPr wrap="none">
            <a:spAutoFit/>
          </a:bodyPr>
          <a:lstStyle/>
          <a:p>
            <a:r>
              <a:rPr lang="en-US" sz="1800" dirty="0">
                <a:latin typeface="+mn-lt"/>
              </a:rPr>
              <a:t>Vermicomposting</a:t>
            </a:r>
          </a:p>
        </p:txBody>
      </p:sp>
      <p:sp>
        <p:nvSpPr>
          <p:cNvPr id="16" name="Rectangle 15">
            <a:extLst>
              <a:ext uri="{FF2B5EF4-FFF2-40B4-BE49-F238E27FC236}">
                <a16:creationId xmlns="" xmlns:a16="http://schemas.microsoft.com/office/drawing/2014/main" id="{DDBE7EB8-C7FB-4428-B1A2-7FACFD73690E}"/>
              </a:ext>
            </a:extLst>
          </p:cNvPr>
          <p:cNvSpPr/>
          <p:nvPr/>
        </p:nvSpPr>
        <p:spPr>
          <a:xfrm>
            <a:off x="1400166" y="6498050"/>
            <a:ext cx="6577781" cy="338554"/>
          </a:xfrm>
          <a:prstGeom prst="rect">
            <a:avLst/>
          </a:prstGeom>
        </p:spPr>
        <p:txBody>
          <a:bodyPr wrap="square">
            <a:spAutoFit/>
          </a:bodyPr>
          <a:lstStyle/>
          <a:p>
            <a:pPr algn="ctr"/>
            <a:r>
              <a:rPr lang="en-US" sz="1600" dirty="0"/>
              <a:t>http://userspecial.com/composting-types-of-composting-process/</a:t>
            </a:r>
          </a:p>
        </p:txBody>
      </p:sp>
      <p:pic>
        <p:nvPicPr>
          <p:cNvPr id="2" name="Lecture_5_Slide_14">
            <a:hlinkClick r:id="" action="ppaction://media"/>
            <a:extLst>
              <a:ext uri="{FF2B5EF4-FFF2-40B4-BE49-F238E27FC236}">
                <a16:creationId xmlns="" xmlns:a16="http://schemas.microsoft.com/office/drawing/2014/main" id="{DAD7493C-35DF-48A8-86FA-09577E3893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7521" y="207218"/>
            <a:ext cx="609600" cy="609600"/>
          </a:xfrm>
          <a:prstGeom prst="rect">
            <a:avLst/>
          </a:prstGeom>
        </p:spPr>
      </p:pic>
    </p:spTree>
    <p:extLst>
      <p:ext uri="{BB962C8B-B14F-4D97-AF65-F5344CB8AC3E}">
        <p14:creationId xmlns:p14="http://schemas.microsoft.com/office/powerpoint/2010/main" val="206538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15</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2579160709"/>
              </p:ext>
            </p:extLst>
          </p:nvPr>
        </p:nvGraphicFramePr>
        <p:xfrm>
          <a:off x="971664" y="1381445"/>
          <a:ext cx="7200671" cy="4749278"/>
        </p:xfrm>
        <a:graphic>
          <a:graphicData uri="http://schemas.openxmlformats.org/drawingml/2006/table">
            <a:tbl>
              <a:tblPr firstRow="1" bandRow="1">
                <a:tableStyleId>{72833802-FEF1-4C79-8D5D-14CF1EAF98D9}</a:tableStyleId>
              </a:tblPr>
              <a:tblGrid>
                <a:gridCol w="2260922">
                  <a:extLst>
                    <a:ext uri="{9D8B030D-6E8A-4147-A177-3AD203B41FA5}">
                      <a16:colId xmlns="" xmlns:a16="http://schemas.microsoft.com/office/drawing/2014/main" val="1352610280"/>
                    </a:ext>
                  </a:extLst>
                </a:gridCol>
                <a:gridCol w="4939749">
                  <a:extLst>
                    <a:ext uri="{9D8B030D-6E8A-4147-A177-3AD203B41FA5}">
                      <a16:colId xmlns=""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 xmlns:a16="http://schemas.microsoft.com/office/drawing/2014/main" val="277091650"/>
                  </a:ext>
                </a:extLst>
              </a:tr>
              <a:tr h="604684">
                <a:tc>
                  <a:txBody>
                    <a:bodyPr/>
                    <a:lstStyle/>
                    <a:p>
                      <a:pPr algn="ctr"/>
                      <a:r>
                        <a:rPr lang="en-US" sz="1600" dirty="0"/>
                        <a:t>Particle Size</a:t>
                      </a:r>
                    </a:p>
                  </a:txBody>
                  <a:tcPr anchor="ctr"/>
                </a:tc>
                <a:tc>
                  <a:txBody>
                    <a:bodyPr/>
                    <a:lstStyle/>
                    <a:p>
                      <a:pPr algn="ctr"/>
                      <a:r>
                        <a:rPr lang="en-US" sz="1600" dirty="0"/>
                        <a:t>For optimum results, size of solid wastes should be between 25 and 75 mm</a:t>
                      </a:r>
                    </a:p>
                  </a:txBody>
                  <a:tcPr anchor="ctr"/>
                </a:tc>
                <a:extLst>
                  <a:ext uri="{0D108BD9-81ED-4DB2-BD59-A6C34878D82A}">
                    <a16:rowId xmlns="" xmlns:a16="http://schemas.microsoft.com/office/drawing/2014/main" val="1543095969"/>
                  </a:ext>
                </a:extLst>
              </a:tr>
              <a:tr h="805899">
                <a:tc>
                  <a:txBody>
                    <a:bodyPr/>
                    <a:lstStyle/>
                    <a:p>
                      <a:pPr algn="ctr"/>
                      <a:r>
                        <a:rPr lang="en-US" sz="1600" dirty="0"/>
                        <a:t>Seeding and </a:t>
                      </a:r>
                      <a:r>
                        <a:rPr lang="en-US" sz="1600" dirty="0" smtClean="0"/>
                        <a:t>mixing</a:t>
                      </a:r>
                    </a:p>
                  </a:txBody>
                  <a:tcPr anchor="ctr"/>
                </a:tc>
                <a:tc>
                  <a:txBody>
                    <a:bodyPr/>
                    <a:lstStyle/>
                    <a:p>
                      <a:pPr algn="ctr"/>
                      <a:r>
                        <a:rPr lang="en-US" sz="1600" dirty="0"/>
                        <a:t>Composting time can be reduced by seeding with partially decomposed solid wastes to the extent, 1 to 5% by weight. Sewage sludge can also be added to prepared solid wastes. Where sludge is added, the final moisture content is the controlling variable. </a:t>
                      </a:r>
                    </a:p>
                  </a:txBody>
                  <a:tcPr anchor="ctr"/>
                </a:tc>
                <a:extLst>
                  <a:ext uri="{0D108BD9-81ED-4DB2-BD59-A6C34878D82A}">
                    <a16:rowId xmlns=""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Mixing/turning</a:t>
                      </a:r>
                    </a:p>
                  </a:txBody>
                  <a:tcPr anchor="ctr"/>
                </a:tc>
                <a:tc>
                  <a:txBody>
                    <a:bodyPr/>
                    <a:lstStyle/>
                    <a:p>
                      <a:pPr algn="ctr"/>
                      <a:r>
                        <a:rPr lang="en-US" sz="1600" dirty="0"/>
                        <a:t>To prevent drying, caking and air channeling, material in the process of being composted should be mixed or turned on a regular schedule as required. Frequency of mixing or turning depends on type of compositing operation. </a:t>
                      </a:r>
                    </a:p>
                  </a:txBody>
                  <a:tcPr anchor="ctr"/>
                </a:tc>
                <a:extLst>
                  <a:ext uri="{0D108BD9-81ED-4DB2-BD59-A6C34878D82A}">
                    <a16:rowId xmlns="" xmlns:a16="http://schemas.microsoft.com/office/drawing/2014/main" val="3658224673"/>
                  </a:ext>
                </a:extLst>
              </a:tr>
              <a:tr h="805899">
                <a:tc>
                  <a:txBody>
                    <a:bodyPr/>
                    <a:lstStyle/>
                    <a:p>
                      <a:pPr algn="ctr"/>
                      <a:r>
                        <a:rPr lang="en-US" sz="1600" dirty="0"/>
                        <a:t>Air requirements</a:t>
                      </a:r>
                    </a:p>
                  </a:txBody>
                  <a:tcPr anchor="ctr"/>
                </a:tc>
                <a:tc>
                  <a:txBody>
                    <a:bodyPr/>
                    <a:lstStyle/>
                    <a:p>
                      <a:pPr algn="ctr"/>
                      <a:r>
                        <a:rPr lang="en-US" sz="1600" dirty="0"/>
                        <a:t>Air with at least 50% of the initial oxygen concentration remaining should reach all parts of the composting material for optimum results, especially in mechanical systems</a:t>
                      </a:r>
                    </a:p>
                  </a:txBody>
                  <a:tcPr anchor="ctr"/>
                </a:tc>
                <a:extLst>
                  <a:ext uri="{0D108BD9-81ED-4DB2-BD59-A6C34878D82A}">
                    <a16:rowId xmlns="" xmlns:a16="http://schemas.microsoft.com/office/drawing/2014/main" val="3421258030"/>
                  </a:ext>
                </a:extLst>
              </a:tr>
            </a:tbl>
          </a:graphicData>
        </a:graphic>
      </p:graphicFrame>
    </p:spTree>
    <p:extLst>
      <p:ext uri="{BB962C8B-B14F-4D97-AF65-F5344CB8AC3E}">
        <p14:creationId xmlns:p14="http://schemas.microsoft.com/office/powerpoint/2010/main" val="61042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16</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3928369292"/>
              </p:ext>
            </p:extLst>
          </p:nvPr>
        </p:nvGraphicFramePr>
        <p:xfrm>
          <a:off x="596006" y="1506128"/>
          <a:ext cx="7951988" cy="5219897"/>
        </p:xfrm>
        <a:graphic>
          <a:graphicData uri="http://schemas.openxmlformats.org/drawingml/2006/table">
            <a:tbl>
              <a:tblPr firstRow="1" bandRow="1">
                <a:tableStyleId>{72833802-FEF1-4C79-8D5D-14CF1EAF98D9}</a:tableStyleId>
              </a:tblPr>
              <a:tblGrid>
                <a:gridCol w="3003076">
                  <a:extLst>
                    <a:ext uri="{9D8B030D-6E8A-4147-A177-3AD203B41FA5}">
                      <a16:colId xmlns="" xmlns:a16="http://schemas.microsoft.com/office/drawing/2014/main" val="1352610280"/>
                    </a:ext>
                  </a:extLst>
                </a:gridCol>
                <a:gridCol w="4948912">
                  <a:extLst>
                    <a:ext uri="{9D8B030D-6E8A-4147-A177-3AD203B41FA5}">
                      <a16:colId xmlns=""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 xmlns:a16="http://schemas.microsoft.com/office/drawing/2014/main" val="277091650"/>
                  </a:ext>
                </a:extLst>
              </a:tr>
              <a:tr h="604684">
                <a:tc>
                  <a:txBody>
                    <a:bodyPr/>
                    <a:lstStyle/>
                    <a:p>
                      <a:pPr algn="ctr"/>
                      <a:r>
                        <a:rPr lang="en-US" sz="1600" dirty="0"/>
                        <a:t>Total oxygen requirements </a:t>
                      </a:r>
                    </a:p>
                  </a:txBody>
                  <a:tcPr anchor="ctr"/>
                </a:tc>
                <a:tc>
                  <a:txBody>
                    <a:bodyPr/>
                    <a:lstStyle/>
                    <a:p>
                      <a:pPr algn="ctr"/>
                      <a:r>
                        <a:rPr lang="en-US" sz="1600" dirty="0"/>
                        <a:t>Theoretical oxygen requirement can be estimated (</a:t>
                      </a:r>
                      <a:r>
                        <a:rPr lang="en-US" sz="1600" i="1" dirty="0"/>
                        <a:t>equation in slide 8</a:t>
                      </a:r>
                      <a:r>
                        <a:rPr lang="en-US" sz="1600" dirty="0"/>
                        <a:t>)</a:t>
                      </a:r>
                    </a:p>
                  </a:txBody>
                  <a:tcPr anchor="ctr"/>
                </a:tc>
                <a:extLst>
                  <a:ext uri="{0D108BD9-81ED-4DB2-BD59-A6C34878D82A}">
                    <a16:rowId xmlns="" xmlns:a16="http://schemas.microsoft.com/office/drawing/2014/main" val="1543095969"/>
                  </a:ext>
                </a:extLst>
              </a:tr>
              <a:tr h="805899">
                <a:tc>
                  <a:txBody>
                    <a:bodyPr/>
                    <a:lstStyle/>
                    <a:p>
                      <a:pPr algn="ctr"/>
                      <a:r>
                        <a:rPr lang="en-US" sz="1600" dirty="0"/>
                        <a:t>Moisture content</a:t>
                      </a:r>
                    </a:p>
                  </a:txBody>
                  <a:tcPr anchor="ctr"/>
                </a:tc>
                <a:tc>
                  <a:txBody>
                    <a:bodyPr/>
                    <a:lstStyle/>
                    <a:p>
                      <a:pPr algn="ctr"/>
                      <a:r>
                        <a:rPr lang="en-US" sz="1600" dirty="0"/>
                        <a:t>Should be between 50 – 60%, during the composting process.</a:t>
                      </a:r>
                    </a:p>
                  </a:txBody>
                  <a:tcPr anchor="ctr"/>
                </a:tc>
                <a:extLst>
                  <a:ext uri="{0D108BD9-81ED-4DB2-BD59-A6C34878D82A}">
                    <a16:rowId xmlns=""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Temperature </a:t>
                      </a:r>
                    </a:p>
                  </a:txBody>
                  <a:tcPr anchor="ctr"/>
                </a:tc>
                <a:tc>
                  <a:txBody>
                    <a:bodyPr/>
                    <a:lstStyle/>
                    <a:p>
                      <a:pPr algn="ctr"/>
                      <a:r>
                        <a:rPr lang="en-US" sz="1600" dirty="0"/>
                        <a:t>For best results temperature should be maintained between 50 – 55</a:t>
                      </a:r>
                      <a:r>
                        <a:rPr lang="en-US" sz="1600" baseline="30000" dirty="0"/>
                        <a:t>o</a:t>
                      </a:r>
                      <a:r>
                        <a:rPr lang="en-US" sz="1600" dirty="0"/>
                        <a:t>C for the first few days, and between 55 – 60</a:t>
                      </a:r>
                      <a:r>
                        <a:rPr lang="en-US" sz="1600" baseline="30000" dirty="0"/>
                        <a:t>o</a:t>
                      </a:r>
                      <a:r>
                        <a:rPr lang="en-US" sz="1600" dirty="0"/>
                        <a:t>C for the remainder of active composting period. If the temperature exceeds 66</a:t>
                      </a:r>
                      <a:r>
                        <a:rPr lang="en-US" sz="1600" baseline="30000" dirty="0"/>
                        <a:t>o</a:t>
                      </a:r>
                      <a:r>
                        <a:rPr lang="en-US" sz="1600" dirty="0"/>
                        <a:t>C, biological activity is impeded. </a:t>
                      </a:r>
                    </a:p>
                  </a:txBody>
                  <a:tcPr anchor="ctr"/>
                </a:tc>
                <a:extLst>
                  <a:ext uri="{0D108BD9-81ED-4DB2-BD59-A6C34878D82A}">
                    <a16:rowId xmlns="" xmlns:a16="http://schemas.microsoft.com/office/drawing/2014/main" val="3658224673"/>
                  </a:ext>
                </a:extLst>
              </a:tr>
              <a:tr h="805899">
                <a:tc>
                  <a:txBody>
                    <a:bodyPr/>
                    <a:lstStyle/>
                    <a:p>
                      <a:pPr algn="ctr"/>
                      <a:r>
                        <a:rPr lang="en-US" sz="1600" dirty="0">
                          <a:solidFill>
                            <a:srgbClr val="009900"/>
                          </a:solidFill>
                        </a:rPr>
                        <a:t>* C/N ratio</a:t>
                      </a:r>
                    </a:p>
                  </a:txBody>
                  <a:tcPr anchor="ctr"/>
                </a:tc>
                <a:tc>
                  <a:txBody>
                    <a:bodyPr/>
                    <a:lstStyle/>
                    <a:p>
                      <a:pPr algn="ctr"/>
                      <a:r>
                        <a:rPr lang="en-US" sz="1600" dirty="0">
                          <a:solidFill>
                            <a:srgbClr val="009900"/>
                          </a:solidFill>
                        </a:rPr>
                        <a:t>Initial C/N ratio (by mass) should be between 30 to 50. At lower ratios ammonia is released, and biological activity is impeded. At higher ratios, nitrogen may be the limiting nutrient, and decomposition occurs at a much slower rate, as less heat is generated due to the microorganisms not being able to grow and reproduce as readily, and therefore not able to break down the carbon</a:t>
                      </a:r>
                    </a:p>
                  </a:txBody>
                  <a:tcPr anchor="ctr"/>
                </a:tc>
                <a:extLst>
                  <a:ext uri="{0D108BD9-81ED-4DB2-BD59-A6C34878D82A}">
                    <a16:rowId xmlns="" xmlns:a16="http://schemas.microsoft.com/office/drawing/2014/main" val="3421258030"/>
                  </a:ext>
                </a:extLst>
              </a:tr>
            </a:tbl>
          </a:graphicData>
        </a:graphic>
      </p:graphicFrame>
    </p:spTree>
    <p:extLst>
      <p:ext uri="{BB962C8B-B14F-4D97-AF65-F5344CB8AC3E}">
        <p14:creationId xmlns:p14="http://schemas.microsoft.com/office/powerpoint/2010/main" val="251904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Aerobic Composting Process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17</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63358485"/>
              </p:ext>
            </p:extLst>
          </p:nvPr>
        </p:nvGraphicFramePr>
        <p:xfrm>
          <a:off x="795107" y="1401078"/>
          <a:ext cx="7553782" cy="2127998"/>
        </p:xfrm>
        <a:graphic>
          <a:graphicData uri="http://schemas.openxmlformats.org/drawingml/2006/table">
            <a:tbl>
              <a:tblPr firstRow="1" bandRow="1">
                <a:tableStyleId>{72833802-FEF1-4C79-8D5D-14CF1EAF98D9}</a:tableStyleId>
              </a:tblPr>
              <a:tblGrid>
                <a:gridCol w="2454788">
                  <a:extLst>
                    <a:ext uri="{9D8B030D-6E8A-4147-A177-3AD203B41FA5}">
                      <a16:colId xmlns="" xmlns:a16="http://schemas.microsoft.com/office/drawing/2014/main" val="1352610280"/>
                    </a:ext>
                  </a:extLst>
                </a:gridCol>
                <a:gridCol w="5098994">
                  <a:extLst>
                    <a:ext uri="{9D8B030D-6E8A-4147-A177-3AD203B41FA5}">
                      <a16:colId xmlns="" xmlns:a16="http://schemas.microsoft.com/office/drawing/2014/main" val="2040385322"/>
                    </a:ext>
                  </a:extLst>
                </a:gridCol>
              </a:tblGrid>
              <a:tr h="456514">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 xmlns:a16="http://schemas.microsoft.com/office/drawing/2014/main" val="277091650"/>
                  </a:ext>
                </a:extLst>
              </a:tr>
              <a:tr h="604684">
                <a:tc>
                  <a:txBody>
                    <a:bodyPr/>
                    <a:lstStyle/>
                    <a:p>
                      <a:pPr algn="ctr"/>
                      <a:r>
                        <a:rPr lang="en-US" sz="1600" dirty="0"/>
                        <a:t>pH</a:t>
                      </a:r>
                    </a:p>
                  </a:txBody>
                  <a:tcPr anchor="ctr"/>
                </a:tc>
                <a:tc>
                  <a:txBody>
                    <a:bodyPr/>
                    <a:lstStyle/>
                    <a:p>
                      <a:pPr algn="ctr"/>
                      <a:r>
                        <a:rPr lang="en-US" sz="1600" dirty="0"/>
                        <a:t>pH should not be greater than 8.5 to minimize loss of nitrogen in the form of ammonia gas.</a:t>
                      </a:r>
                    </a:p>
                  </a:txBody>
                  <a:tcPr anchor="ctr"/>
                </a:tc>
                <a:extLst>
                  <a:ext uri="{0D108BD9-81ED-4DB2-BD59-A6C34878D82A}">
                    <a16:rowId xmlns="" xmlns:a16="http://schemas.microsoft.com/office/drawing/2014/main" val="1543095969"/>
                  </a:ext>
                </a:extLst>
              </a:tr>
              <a:tr h="805899">
                <a:tc>
                  <a:txBody>
                    <a:bodyPr/>
                    <a:lstStyle/>
                    <a:p>
                      <a:pPr algn="ctr"/>
                      <a:r>
                        <a:rPr lang="en-US" sz="1600" dirty="0"/>
                        <a:t>Control of pathogens</a:t>
                      </a:r>
                    </a:p>
                  </a:txBody>
                  <a:tcPr anchor="ctr"/>
                </a:tc>
                <a:tc>
                  <a:txBody>
                    <a:bodyPr/>
                    <a:lstStyle/>
                    <a:p>
                      <a:pPr algn="ctr"/>
                      <a:r>
                        <a:rPr lang="en-US" sz="1600" dirty="0"/>
                        <a:t>If properly conducted, it is possible to kill pathogens, weeds and seeds during composting.   To do this, just for 24 hr., temperature should be maintained between 60 – 70</a:t>
                      </a:r>
                      <a:r>
                        <a:rPr lang="en-US" sz="1600" baseline="30000" dirty="0"/>
                        <a:t>o</a:t>
                      </a:r>
                      <a:r>
                        <a:rPr lang="en-US" sz="1600" dirty="0"/>
                        <a:t>C. </a:t>
                      </a:r>
                    </a:p>
                  </a:txBody>
                  <a:tcPr anchor="ctr"/>
                </a:tc>
                <a:extLst>
                  <a:ext uri="{0D108BD9-81ED-4DB2-BD59-A6C34878D82A}">
                    <a16:rowId xmlns="" xmlns:a16="http://schemas.microsoft.com/office/drawing/2014/main" val="4266728690"/>
                  </a:ext>
                </a:extLst>
              </a:tr>
            </a:tbl>
          </a:graphicData>
        </a:graphic>
      </p:graphicFrame>
      <p:sp>
        <p:nvSpPr>
          <p:cNvPr id="3" name="Rectangle 2">
            <a:extLst>
              <a:ext uri="{FF2B5EF4-FFF2-40B4-BE49-F238E27FC236}">
                <a16:creationId xmlns="" xmlns:a16="http://schemas.microsoft.com/office/drawing/2014/main" id="{7CE3C1D5-ACDA-494B-BFAF-179DF67D01D1}"/>
              </a:ext>
            </a:extLst>
          </p:cNvPr>
          <p:cNvSpPr/>
          <p:nvPr/>
        </p:nvSpPr>
        <p:spPr>
          <a:xfrm>
            <a:off x="248115" y="3762524"/>
            <a:ext cx="8647768" cy="707886"/>
          </a:xfrm>
          <a:prstGeom prst="rect">
            <a:avLst/>
          </a:prstGeom>
        </p:spPr>
        <p:txBody>
          <a:bodyPr wrap="square">
            <a:spAutoFit/>
          </a:bodyPr>
          <a:lstStyle/>
          <a:p>
            <a:pPr algn="just"/>
            <a:r>
              <a:rPr lang="en-IN" i="1" dirty="0"/>
              <a:t>The amount of oxygen required for complete aerobic stabilization of MSW can be estimated as:</a:t>
            </a:r>
            <a:endParaRPr lang="en-IN" sz="1700" i="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93115D6-3651-44EA-AF6E-C3D285C30CC6}"/>
                  </a:ext>
                </a:extLst>
              </p:cNvPr>
              <p:cNvSpPr txBox="1"/>
              <p:nvPr/>
            </p:nvSpPr>
            <p:spPr>
              <a:xfrm>
                <a:off x="730080" y="4505907"/>
                <a:ext cx="7683835" cy="691536"/>
              </a:xfrm>
              <a:prstGeom prst="rect">
                <a:avLst/>
              </a:prstGeom>
              <a:noFill/>
              <a:ln>
                <a:solidFill>
                  <a:srgbClr val="009900"/>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a</m:t>
                          </m:r>
                        </m:sub>
                      </m:sSub>
                      <m:sSub>
                        <m:sSubPr>
                          <m:ctrlPr>
                            <a:rPr lang="en-US" i="1">
                              <a:latin typeface="Cambria Math"/>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b</m:t>
                          </m:r>
                        </m:sub>
                      </m:sSub>
                      <m:sSub>
                        <m:sSubPr>
                          <m:ctrlPr>
                            <a:rPr lang="en-US" i="1">
                              <a:latin typeface="Cambria Math"/>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c</m:t>
                          </m:r>
                        </m:sub>
                      </m:sSub>
                      <m:sSub>
                        <m:sSubPr>
                          <m:ctrlPr>
                            <a:rPr lang="en-US" i="1">
                              <a:latin typeface="Cambria Math"/>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d</m:t>
                          </m:r>
                        </m:sub>
                      </m:sSub>
                      <m:r>
                        <a:rPr lang="en-US" b="0" i="0" smtClean="0">
                          <a:latin typeface="Cambria Math" panose="02040503050406030204" pitchFamily="18" charset="0"/>
                        </a:rPr>
                        <m:t>+</m:t>
                      </m:r>
                      <m:sSub>
                        <m:sSubPr>
                          <m:ctrlPr>
                            <a:rPr lang="en-US" b="0" i="1" smtClean="0">
                              <a:latin typeface="Cambria Math"/>
                            </a:rPr>
                          </m:ctrlPr>
                        </m:sSubPr>
                        <m:e>
                          <m:d>
                            <m:dPr>
                              <m:ctrlPr>
                                <a:rPr lang="en-US" b="0" i="1" smtClean="0">
                                  <a:latin typeface="Cambria Math"/>
                                </a:rPr>
                              </m:ctrlPr>
                            </m:dPr>
                            <m:e>
                              <m:f>
                                <m:fPr>
                                  <m:ctrlPr>
                                    <a:rPr lang="en-US" i="1">
                                      <a:latin typeface="Cambria Math"/>
                                    </a:rPr>
                                  </m:ctrlPr>
                                </m:fPr>
                                <m:num>
                                  <m:r>
                                    <a:rPr lang="en-US">
                                      <a:latin typeface="Cambria Math" panose="02040503050406030204" pitchFamily="18" charset="0"/>
                                    </a:rPr>
                                    <m:t>4</m:t>
                                  </m:r>
                                  <m:r>
                                    <m:rPr>
                                      <m:sty m:val="p"/>
                                    </m:rPr>
                                    <a:rPr lang="en-US">
                                      <a:latin typeface="Cambria Math" panose="02040503050406030204" pitchFamily="18" charset="0"/>
                                    </a:rPr>
                                    <m:t>a</m:t>
                                  </m:r>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r>
                                    <a:rPr lang="en-US">
                                      <a:latin typeface="Cambria Math" panose="02040503050406030204" pitchFamily="18" charset="0"/>
                                    </a:rPr>
                                    <m:t>−3</m:t>
                                  </m:r>
                                  <m:r>
                                    <m:rPr>
                                      <m:sty m:val="p"/>
                                    </m:rPr>
                                    <a:rPr lang="en-US">
                                      <a:latin typeface="Cambria Math" panose="02040503050406030204" pitchFamily="18" charset="0"/>
                                    </a:rPr>
                                    <m:t>d</m:t>
                                  </m:r>
                                </m:num>
                                <m:den>
                                  <m:r>
                                    <a:rPr lang="en-US">
                                      <a:latin typeface="Cambria Math" panose="02040503050406030204" pitchFamily="18" charset="0"/>
                                    </a:rPr>
                                    <m:t>4</m:t>
                                  </m:r>
                                </m:den>
                              </m:f>
                            </m:e>
                          </m:d>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aC</m:t>
                      </m:r>
                      <m:sSub>
                        <m:sSubPr>
                          <m:ctrlPr>
                            <a:rPr lang="en-US" b="0" i="1" smtClean="0">
                              <a:latin typeface="Cambria Math"/>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rPr>
                        <m:t>+</m:t>
                      </m:r>
                      <m:d>
                        <m:dPr>
                          <m:ctrlPr>
                            <a:rPr lang="en-US" b="0" i="1" smtClean="0">
                              <a:latin typeface="Cambria Math"/>
                            </a:rPr>
                          </m:ctrlPr>
                        </m:dPr>
                        <m:e>
                          <m:f>
                            <m:fPr>
                              <m:ctrlPr>
                                <a:rPr lang="en-US" i="1">
                                  <a:latin typeface="Cambria Math"/>
                                </a:rPr>
                              </m:ctrlPr>
                            </m:fPr>
                            <m:num>
                              <m:r>
                                <m:rPr>
                                  <m:sty m:val="p"/>
                                </m:rPr>
                                <a:rPr lang="en-US">
                                  <a:latin typeface="Cambria Math" panose="02040503050406030204" pitchFamily="18" charset="0"/>
                                </a:rPr>
                                <m:t>b</m:t>
                              </m:r>
                              <m:r>
                                <a:rPr lang="en-US">
                                  <a:latin typeface="Cambria Math" panose="02040503050406030204" pitchFamily="18" charset="0"/>
                                </a:rPr>
                                <m:t>−3</m:t>
                              </m:r>
                              <m:r>
                                <m:rPr>
                                  <m:sty m:val="p"/>
                                </m:rPr>
                                <a:rPr lang="en-US">
                                  <a:latin typeface="Cambria Math" panose="02040503050406030204" pitchFamily="18" charset="0"/>
                                </a:rPr>
                                <m:t>d</m:t>
                              </m:r>
                            </m:num>
                            <m:den>
                              <m:r>
                                <a:rPr lang="en-US">
                                  <a:latin typeface="Cambria Math" panose="02040503050406030204" pitchFamily="18" charset="0"/>
                                </a:rPr>
                                <m:t>2</m:t>
                              </m:r>
                            </m:den>
                          </m:f>
                        </m:e>
                      </m:d>
                      <m:sSub>
                        <m:sSubPr>
                          <m:ctrlPr>
                            <a:rPr lang="en-US" i="1">
                              <a:latin typeface="Cambria Math"/>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dN</m:t>
                      </m:r>
                      <m:sSub>
                        <m:sSubPr>
                          <m:ctrlPr>
                            <a:rPr lang="en-US" b="0" i="1" smtClean="0">
                              <a:latin typeface="Cambria Math"/>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E93115D6-3651-44EA-AF6E-C3D285C30CC6}"/>
                  </a:ext>
                </a:extLst>
              </p:cNvPr>
              <p:cNvSpPr txBox="1">
                <a:spLocks noRot="1" noChangeAspect="1" noMove="1" noResize="1" noEditPoints="1" noAdjustHandles="1" noChangeArrowheads="1" noChangeShapeType="1" noTextEdit="1"/>
              </p:cNvSpPr>
              <p:nvPr/>
            </p:nvSpPr>
            <p:spPr>
              <a:xfrm>
                <a:off x="730080" y="4505907"/>
                <a:ext cx="7683835" cy="691536"/>
              </a:xfrm>
              <a:prstGeom prst="rect">
                <a:avLst/>
              </a:prstGeom>
              <a:blipFill>
                <a:blip r:embed="rId5"/>
                <a:stretch>
                  <a:fillRect/>
                </a:stretch>
              </a:blipFill>
              <a:ln>
                <a:solidFill>
                  <a:srgbClr val="009900"/>
                </a:solidFill>
              </a:ln>
            </p:spPr>
            <p:txBody>
              <a:bodyPr/>
              <a:lstStyle/>
              <a:p>
                <a:r>
                  <a:rPr lang="en-US">
                    <a:noFill/>
                  </a:rPr>
                  <a:t> </a:t>
                </a:r>
              </a:p>
            </p:txBody>
          </p:sp>
        </mc:Fallback>
      </mc:AlternateContent>
      <p:sp>
        <p:nvSpPr>
          <p:cNvPr id="7" name="Rectangle 6">
            <a:extLst>
              <a:ext uri="{FF2B5EF4-FFF2-40B4-BE49-F238E27FC236}">
                <a16:creationId xmlns="" xmlns:a16="http://schemas.microsoft.com/office/drawing/2014/main" id="{8A86918B-9FF8-49EF-8197-FC4C73324076}"/>
              </a:ext>
            </a:extLst>
          </p:cNvPr>
          <p:cNvSpPr/>
          <p:nvPr/>
        </p:nvSpPr>
        <p:spPr>
          <a:xfrm>
            <a:off x="248115" y="5445137"/>
            <a:ext cx="8647768" cy="400110"/>
          </a:xfrm>
          <a:prstGeom prst="rect">
            <a:avLst/>
          </a:prstGeom>
        </p:spPr>
        <p:txBody>
          <a:bodyPr wrap="square">
            <a:spAutoFit/>
          </a:bodyPr>
          <a:lstStyle/>
          <a:p>
            <a:pPr algn="just"/>
            <a:r>
              <a:rPr lang="en-IN" i="1" dirty="0"/>
              <a:t>If the ammonia is to be oxidized to nitrate, the amount of oxygen required:</a:t>
            </a:r>
            <a:endParaRPr lang="en-IN" sz="1700"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25071CE6-55F5-4933-8181-533BEBEBB7BB}"/>
                  </a:ext>
                </a:extLst>
              </p:cNvPr>
              <p:cNvSpPr txBox="1"/>
              <p:nvPr/>
            </p:nvSpPr>
            <p:spPr>
              <a:xfrm>
                <a:off x="3045394" y="6138777"/>
                <a:ext cx="3053208" cy="307777"/>
              </a:xfrm>
              <a:prstGeom prst="rect">
                <a:avLst/>
              </a:prstGeom>
              <a:noFill/>
              <a:ln>
                <a:solidFill>
                  <a:srgbClr val="009900"/>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N</m:t>
                      </m:r>
                      <m:sSub>
                        <m:sSubPr>
                          <m:ctrlPr>
                            <a:rPr lang="en-US" i="1" smtClean="0">
                              <a:latin typeface="Cambria Math"/>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3</m:t>
                          </m:r>
                        </m:sub>
                      </m:sSub>
                      <m:r>
                        <a:rPr lang="en-US" b="0" i="0"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2</m:t>
                          </m:r>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a:rPr>
                          </m:ctrlPr>
                        </m:sSubPr>
                        <m:e>
                          <m:r>
                            <m:rPr>
                              <m:sty m:val="p"/>
                            </m:rPr>
                            <a:rPr lang="en-US" b="0" i="0" smtClean="0">
                              <a:latin typeface="Cambria Math" panose="02040503050406030204" pitchFamily="18" charset="0"/>
                            </a:rPr>
                            <m:t>H</m:t>
                          </m:r>
                        </m:e>
                        <m:sub>
                          <m:r>
                            <a:rPr lang="en-US" i="0">
                              <a:latin typeface="Cambria Math" panose="02040503050406030204" pitchFamily="18" charset="0"/>
                            </a:rPr>
                            <m:t>2</m:t>
                          </m:r>
                        </m:sub>
                      </m:sSub>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HN</m:t>
                      </m:r>
                      <m:sSub>
                        <m:sSubPr>
                          <m:ctrlPr>
                            <a:rPr lang="en-US" b="0" i="1" smtClean="0">
                              <a:latin typeface="Cambria Math"/>
                            </a:rPr>
                          </m:ctrlPr>
                        </m:sSubPr>
                        <m:e>
                          <m:r>
                            <m:rPr>
                              <m:sty m:val="p"/>
                            </m:rPr>
                            <a:rPr lang="en-US" b="0" i="0" smtClean="0">
                              <a:latin typeface="Cambria Math" panose="02040503050406030204" pitchFamily="18" charset="0"/>
                            </a:rPr>
                            <m:t>O</m:t>
                          </m:r>
                        </m:e>
                        <m:sub>
                          <m:r>
                            <a:rPr lang="en-US" b="0" i="0" smtClean="0">
                              <a:latin typeface="Cambria Math" panose="02040503050406030204" pitchFamily="18" charset="0"/>
                            </a:rPr>
                            <m:t>3</m:t>
                          </m:r>
                        </m:sub>
                      </m:sSub>
                    </m:oMath>
                  </m:oMathPara>
                </a14:m>
                <a:endParaRPr lang="en-US" dirty="0"/>
              </a:p>
            </p:txBody>
          </p:sp>
        </mc:Choice>
        <mc:Fallback xmlns="">
          <p:sp>
            <p:nvSpPr>
              <p:cNvPr id="8" name="TextBox 7">
                <a:extLst>
                  <a:ext uri="{FF2B5EF4-FFF2-40B4-BE49-F238E27FC236}">
                    <a16:creationId xmlns:a16="http://schemas.microsoft.com/office/drawing/2014/main" id="{25071CE6-55F5-4933-8181-533BEBEBB7BB}"/>
                  </a:ext>
                </a:extLst>
              </p:cNvPr>
              <p:cNvSpPr txBox="1">
                <a:spLocks noRot="1" noChangeAspect="1" noMove="1" noResize="1" noEditPoints="1" noAdjustHandles="1" noChangeArrowheads="1" noChangeShapeType="1" noTextEdit="1"/>
              </p:cNvSpPr>
              <p:nvPr/>
            </p:nvSpPr>
            <p:spPr>
              <a:xfrm>
                <a:off x="3045394" y="6138777"/>
                <a:ext cx="3053208" cy="307777"/>
              </a:xfrm>
              <a:prstGeom prst="rect">
                <a:avLst/>
              </a:prstGeom>
              <a:blipFill>
                <a:blip r:embed="rId6"/>
                <a:stretch>
                  <a:fillRect l="-996" b="-16981"/>
                </a:stretch>
              </a:blipFill>
              <a:ln>
                <a:solidFill>
                  <a:srgbClr val="009900"/>
                </a:solidFill>
              </a:ln>
            </p:spPr>
            <p:txBody>
              <a:bodyPr/>
              <a:lstStyle/>
              <a:p>
                <a:r>
                  <a:rPr lang="en-US">
                    <a:noFill/>
                  </a:rPr>
                  <a:t> </a:t>
                </a:r>
              </a:p>
            </p:txBody>
          </p:sp>
        </mc:Fallback>
      </mc:AlternateContent>
    </p:spTree>
    <p:extLst>
      <p:ext uri="{BB962C8B-B14F-4D97-AF65-F5344CB8AC3E}">
        <p14:creationId xmlns:p14="http://schemas.microsoft.com/office/powerpoint/2010/main" val="3125707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Methods in India</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18</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0" y="1037077"/>
            <a:ext cx="8686798" cy="5693866"/>
          </a:xfrm>
          <a:prstGeom prst="rect">
            <a:avLst/>
          </a:prstGeom>
        </p:spPr>
        <p:txBody>
          <a:bodyPr wrap="square">
            <a:spAutoFit/>
          </a:bodyPr>
          <a:lstStyle/>
          <a:p>
            <a:pPr algn="just"/>
            <a:r>
              <a:rPr lang="en-US" sz="2400" b="1" dirty="0">
                <a:latin typeface="+mn-lt"/>
              </a:rPr>
              <a:t>Indore Method (Aerobic)</a:t>
            </a:r>
          </a:p>
          <a:p>
            <a:pPr marL="342900" indent="-342900" algn="just">
              <a:buFont typeface="Arial" panose="020B0604020202020204" pitchFamily="34" charset="0"/>
              <a:buChar char="•"/>
            </a:pPr>
            <a:r>
              <a:rPr lang="en-US" dirty="0">
                <a:latin typeface="+mn-lt"/>
              </a:rPr>
              <a:t>Involves manual turning of piled up mass (MSW + manure/night soil) for decomposition under aerobic conditions.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Layers of vegetable wastes and night solid are alternatively piled in depths of about 7.5 to 10 cm each, and a total depth of 1.5 m in a trench; or above the ground to form a mound (windrow).</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Windrows are generally 2.5 to 3 m wide at the base, and 50 m in length.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Manual turning done at small installations; mechanical devices like self-propelled overcab loaders at larger plants.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Moisture content maintained at 55</a:t>
            </a:r>
            <a:r>
              <a:rPr lang="en-US" baseline="30000" dirty="0">
                <a:latin typeface="+mn-lt"/>
              </a:rPr>
              <a:t>o</a:t>
            </a:r>
            <a:r>
              <a:rPr lang="en-US" dirty="0">
                <a:latin typeface="+mn-lt"/>
              </a:rPr>
              <a:t>C , and turning process takes 4-5 weeks.</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Curing takes place for 2-8 weeks, total composting process takes 3-4 months to complete. </a:t>
            </a:r>
          </a:p>
        </p:txBody>
      </p:sp>
      <p:pic>
        <p:nvPicPr>
          <p:cNvPr id="3" name="Lecture_5_Slide_18">
            <a:hlinkClick r:id="" action="ppaction://media"/>
            <a:extLst>
              <a:ext uri="{FF2B5EF4-FFF2-40B4-BE49-F238E27FC236}">
                <a16:creationId xmlns="" xmlns:a16="http://schemas.microsoft.com/office/drawing/2014/main" id="{F589ED9C-7AF4-4A75-A746-DA90DFA007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51884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Methods in India</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19</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0" y="1037077"/>
            <a:ext cx="8686798" cy="5386090"/>
          </a:xfrm>
          <a:prstGeom prst="rect">
            <a:avLst/>
          </a:prstGeom>
        </p:spPr>
        <p:txBody>
          <a:bodyPr wrap="square">
            <a:spAutoFit/>
          </a:bodyPr>
          <a:lstStyle/>
          <a:p>
            <a:pPr algn="just"/>
            <a:r>
              <a:rPr lang="en-US" sz="2400" b="1" dirty="0">
                <a:latin typeface="+mn-lt"/>
              </a:rPr>
              <a:t>Bangalore Method (Anaerobic)</a:t>
            </a:r>
            <a:endParaRPr lang="en-US" b="1" dirty="0">
              <a:latin typeface="+mn-lt"/>
            </a:endParaRPr>
          </a:p>
          <a:p>
            <a:pPr marL="342900" indent="-342900" algn="just">
              <a:buFont typeface="Arial" panose="020B0604020202020204" pitchFamily="34" charset="0"/>
              <a:buChar char="•"/>
            </a:pPr>
            <a:r>
              <a:rPr lang="en-US" dirty="0">
                <a:latin typeface="+mn-lt"/>
              </a:rPr>
              <a:t>Involves anaerobic decomposition without any turning or handling of the mass, and it is cleaner than the Indore method.</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Widely adopted by municipal authorities.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MSW and manure/night soil piled up in layers in an underground earthen trench (10 m x 1.5 m x 1.5 m).</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This mass is covered up at its top by a layer of earth about 15 cm depth.</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Within 2-3 days of burial biological action takes place and temperature raises to 75</a:t>
            </a:r>
            <a:r>
              <a:rPr lang="en-US" baseline="30000" dirty="0">
                <a:latin typeface="+mn-lt"/>
              </a:rPr>
              <a:t>o</a:t>
            </a:r>
            <a:r>
              <a:rPr lang="en-US" dirty="0">
                <a:latin typeface="+mn-lt"/>
              </a:rPr>
              <a:t>C subsequently.</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Within 4-5 months, humus is formed, and the waste is stabilized.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Initial C/N ratio and moisture content are important process variables.</a:t>
            </a:r>
          </a:p>
        </p:txBody>
      </p:sp>
      <p:pic>
        <p:nvPicPr>
          <p:cNvPr id="2" name="Lecture_5_Slide_19">
            <a:hlinkClick r:id="" action="ppaction://media"/>
            <a:extLst>
              <a:ext uri="{FF2B5EF4-FFF2-40B4-BE49-F238E27FC236}">
                <a16:creationId xmlns="" xmlns:a16="http://schemas.microsoft.com/office/drawing/2014/main" id="{48234E32-5EC3-45B0-A428-F6B9D4135C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293505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4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91" y="948783"/>
            <a:ext cx="7505609" cy="584775"/>
          </a:xfrm>
          <a:prstGeom prst="rect">
            <a:avLst/>
          </a:prstGeom>
          <a:solidFill>
            <a:schemeClr val="bg1"/>
          </a:solidFill>
        </p:spPr>
        <p:txBody>
          <a:bodyPr wrap="square">
            <a:spAutoFit/>
          </a:bodyPr>
          <a:lstStyle/>
          <a:p>
            <a:pPr algn="ctr"/>
            <a:r>
              <a:rPr lang="en-US" sz="3200" b="1" dirty="0">
                <a:solidFill>
                  <a:srgbClr val="0070C0"/>
                </a:solidFill>
              </a:rPr>
              <a:t>Solid Waste Management</a:t>
            </a:r>
          </a:p>
        </p:txBody>
      </p:sp>
      <p:sp>
        <p:nvSpPr>
          <p:cNvPr id="15365" name="Rectangle 11"/>
          <p:cNvSpPr>
            <a:spLocks noChangeArrowheads="1"/>
          </p:cNvSpPr>
          <p:nvPr/>
        </p:nvSpPr>
        <p:spPr bwMode="auto">
          <a:xfrm>
            <a:off x="3440918" y="195188"/>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19138">
              <a:spcBef>
                <a:spcPct val="20000"/>
              </a:spcBef>
              <a:buChar char="•"/>
              <a:tabLst>
                <a:tab pos="2154238" algn="l"/>
              </a:tabLst>
              <a:defRPr sz="3200">
                <a:solidFill>
                  <a:schemeClr val="tx1"/>
                </a:solidFill>
                <a:latin typeface="Arial" panose="020B0604020202020204" pitchFamily="34" charset="0"/>
                <a:ea typeface="MS PGothic" panose="020B0600070205080204" pitchFamily="34" charset="-128"/>
              </a:defRPr>
            </a:lvl1pPr>
            <a:lvl2pPr marL="742950" indent="-285750" defTabSz="719138">
              <a:spcBef>
                <a:spcPct val="20000"/>
              </a:spcBef>
              <a:buChar char="–"/>
              <a:tabLst>
                <a:tab pos="2154238" algn="l"/>
              </a:tabLst>
              <a:defRPr sz="2800">
                <a:solidFill>
                  <a:schemeClr val="tx1"/>
                </a:solidFill>
                <a:latin typeface="Arial" panose="020B0604020202020204" pitchFamily="34" charset="0"/>
                <a:ea typeface="MS PGothic" panose="020B0600070205080204" pitchFamily="34" charset="-128"/>
              </a:defRPr>
            </a:lvl2pPr>
            <a:lvl3pPr marL="1143000" indent="-228600" defTabSz="719138">
              <a:spcBef>
                <a:spcPct val="20000"/>
              </a:spcBef>
              <a:buChar char="•"/>
              <a:tabLst>
                <a:tab pos="2154238" algn="l"/>
              </a:tabLst>
              <a:defRPr sz="2400">
                <a:solidFill>
                  <a:schemeClr val="tx1"/>
                </a:solidFill>
                <a:latin typeface="Arial" panose="020B0604020202020204" pitchFamily="34" charset="0"/>
                <a:ea typeface="MS PGothic" panose="020B0600070205080204" pitchFamily="34" charset="-128"/>
              </a:defRPr>
            </a:lvl3pPr>
            <a:lvl4pPr marL="16002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4pPr>
            <a:lvl5pPr marL="2057400" indent="-228600" defTabSz="719138">
              <a:spcBef>
                <a:spcPct val="20000"/>
              </a:spcBef>
              <a:buChar char="»"/>
              <a:tabLst>
                <a:tab pos="2154238" algn="l"/>
              </a:tabLst>
              <a:defRPr sz="2000">
                <a:solidFill>
                  <a:schemeClr val="tx1"/>
                </a:solidFill>
                <a:latin typeface="Arial" panose="020B0604020202020204" pitchFamily="34" charset="0"/>
                <a:ea typeface="MS PGothic" panose="020B0600070205080204" pitchFamily="34" charset="-128"/>
              </a:defRPr>
            </a:lvl5pPr>
            <a:lvl6pPr marL="25146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6pPr>
            <a:lvl7pPr marL="29718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7pPr>
            <a:lvl8pPr marL="34290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8pPr>
            <a:lvl9pPr marL="3886200" indent="-228600" defTabSz="719138" eaLnBrk="0" fontAlgn="base" hangingPunct="0">
              <a:spcBef>
                <a:spcPct val="20000"/>
              </a:spcBef>
              <a:spcAft>
                <a:spcPct val="0"/>
              </a:spcAft>
              <a:buChar char="»"/>
              <a:tabLst>
                <a:tab pos="2154238" algn="l"/>
              </a:tabLst>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IN" altLang="en-US" sz="3600" b="1" u="sng" dirty="0">
                <a:solidFill>
                  <a:srgbClr val="0070C0"/>
                </a:solidFill>
              </a:rPr>
              <a:t>Module C</a:t>
            </a:r>
          </a:p>
        </p:txBody>
      </p:sp>
      <p:sp>
        <p:nvSpPr>
          <p:cNvPr id="2" name="Slide Number Placeholder 1">
            <a:extLst>
              <a:ext uri="{FF2B5EF4-FFF2-40B4-BE49-F238E27FC236}">
                <a16:creationId xmlns="" xmlns:a16="http://schemas.microsoft.com/office/drawing/2014/main" id="{9F57A1D8-6EB9-417A-9E42-FE7AB2D973DC}"/>
              </a:ext>
            </a:extLst>
          </p:cNvPr>
          <p:cNvSpPr>
            <a:spLocks noGrp="1"/>
          </p:cNvSpPr>
          <p:nvPr>
            <p:ph type="sldNum" sz="quarter" idx="12"/>
          </p:nvPr>
        </p:nvSpPr>
        <p:spPr>
          <a:xfrm>
            <a:off x="7001522" y="6381750"/>
            <a:ext cx="2133600" cy="476250"/>
          </a:xfrm>
        </p:spPr>
        <p:txBody>
          <a:bodyPr/>
          <a:lstStyle/>
          <a:p>
            <a:pPr>
              <a:defRPr/>
            </a:pPr>
            <a:fld id="{5E9EB2F0-A301-428E-B310-B3C15EA34970}" type="slidenum">
              <a:rPr lang="en-US" altLang="en-US" smtClean="0"/>
              <a:pPr>
                <a:defRPr/>
              </a:pPr>
              <a:t>2</a:t>
            </a:fld>
            <a:endParaRPr lang="en-US" altLang="en-US"/>
          </a:p>
        </p:txBody>
      </p:sp>
      <p:sp>
        <p:nvSpPr>
          <p:cNvPr id="5" name="Rectangle 4">
            <a:extLst>
              <a:ext uri="{FF2B5EF4-FFF2-40B4-BE49-F238E27FC236}">
                <a16:creationId xmlns="" xmlns:a16="http://schemas.microsoft.com/office/drawing/2014/main" id="{A1720D73-C351-495B-AE73-B992FC1037C0}"/>
              </a:ext>
            </a:extLst>
          </p:cNvPr>
          <p:cNvSpPr/>
          <p:nvPr/>
        </p:nvSpPr>
        <p:spPr>
          <a:xfrm>
            <a:off x="317085" y="1961739"/>
            <a:ext cx="8509819" cy="1938992"/>
          </a:xfrm>
          <a:prstGeom prst="rect">
            <a:avLst/>
          </a:prstGeom>
        </p:spPr>
        <p:txBody>
          <a:bodyPr wrap="square">
            <a:spAutoFit/>
          </a:bodyPr>
          <a:lstStyle/>
          <a:p>
            <a:pPr algn="ctr"/>
            <a:r>
              <a:rPr lang="en-US" sz="2400" u="sng" dirty="0"/>
              <a:t>Lecture-5 Topics</a:t>
            </a:r>
          </a:p>
          <a:p>
            <a:pPr marL="342900" indent="-342900" algn="ctr">
              <a:buFont typeface="Wingdings" panose="05000000000000000000" pitchFamily="2" charset="2"/>
              <a:buChar char="Ø"/>
            </a:pPr>
            <a:endParaRPr lang="en-US" sz="2400" dirty="0"/>
          </a:p>
          <a:p>
            <a:pPr marL="342900" indent="-342900" algn="ctr">
              <a:buFont typeface="Wingdings" panose="05000000000000000000" pitchFamily="2" charset="2"/>
              <a:buChar char="Ø"/>
            </a:pPr>
            <a:r>
              <a:rPr lang="en-IN" sz="2400" dirty="0"/>
              <a:t>MSW Processing Techniques</a:t>
            </a:r>
          </a:p>
          <a:p>
            <a:pPr marL="457200" indent="-457200" algn="ctr">
              <a:buFont typeface="Wingdings" panose="05000000000000000000" pitchFamily="2" charset="2"/>
              <a:buChar char="q"/>
            </a:pPr>
            <a:endParaRPr lang="en-US" sz="2400" dirty="0"/>
          </a:p>
          <a:p>
            <a:pPr marL="457200" indent="-457200" algn="ctr">
              <a:buFont typeface="Wingdings" panose="05000000000000000000" pitchFamily="2" charset="2"/>
              <a:buChar char="q"/>
            </a:pPr>
            <a:r>
              <a:rPr lang="en-US" sz="2400" dirty="0"/>
              <a:t>Biochemical Methods</a:t>
            </a:r>
          </a:p>
        </p:txBody>
      </p:sp>
    </p:spTree>
    <p:extLst>
      <p:ext uri="{BB962C8B-B14F-4D97-AF65-F5344CB8AC3E}">
        <p14:creationId xmlns:p14="http://schemas.microsoft.com/office/powerpoint/2010/main" val="119527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0"/>
            <a:ext cx="8229600" cy="1143000"/>
          </a:xfrm>
        </p:spPr>
        <p:txBody>
          <a:bodyPr/>
          <a:lstStyle/>
          <a:p>
            <a:r>
              <a:rPr lang="en-IN" sz="3200" dirty="0"/>
              <a:t>Importance of C/N ratio in </a:t>
            </a:r>
            <a:br>
              <a:rPr lang="en-IN" sz="3200" dirty="0"/>
            </a:br>
            <a:r>
              <a:rPr lang="en-IN" sz="3200" dirty="0"/>
              <a:t>Biochemical Processing</a:t>
            </a:r>
            <a:endParaRPr lang="en-IN" sz="3200" i="1" dirty="0">
              <a:solidFill>
                <a:schemeClr val="accent1">
                  <a:lumMod val="50000"/>
                </a:schemeClr>
              </a:solidFill>
            </a:endParaRPr>
          </a:p>
        </p:txBody>
      </p:sp>
      <p:sp>
        <p:nvSpPr>
          <p:cNvPr id="7" name="Content Placeholder 2">
            <a:extLst>
              <a:ext uri="{FF2B5EF4-FFF2-40B4-BE49-F238E27FC236}">
                <a16:creationId xmlns="" xmlns:a16="http://schemas.microsoft.com/office/drawing/2014/main" id="{BDEE5377-B55D-457C-9A3E-97A0D687B633}"/>
              </a:ext>
            </a:extLst>
          </p:cNvPr>
          <p:cNvSpPr>
            <a:spLocks noGrp="1"/>
          </p:cNvSpPr>
          <p:nvPr>
            <p:ph idx="1"/>
          </p:nvPr>
        </p:nvSpPr>
        <p:spPr>
          <a:xfrm>
            <a:off x="152399" y="1143000"/>
            <a:ext cx="8839200" cy="5229225"/>
          </a:xfrm>
        </p:spPr>
        <p:txBody>
          <a:bodyPr>
            <a:noAutofit/>
          </a:bodyPr>
          <a:lstStyle/>
          <a:p>
            <a:pPr algn="just">
              <a:buFont typeface="Arial" panose="020B0604020202020204" pitchFamily="34" charset="0"/>
              <a:buChar char="•"/>
            </a:pPr>
            <a:r>
              <a:rPr lang="en-US" sz="2000" dirty="0"/>
              <a:t>C/N ratio is one of the factors for the bacterial activity to continue, since bacteria use nitrogen for building their cell structure (as proteins) and carbon (as energy).</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The anaerobic bacteria developing in digestion use up carbon about 30-50 times faster than they use nitrogen.</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Hence, for proper development of anaerobic digestion, C/N ratio of the digestive material should be between 30 – 50 for optimum performance. </a:t>
            </a:r>
            <a:endParaRPr lang="en-US" sz="2200" dirty="0"/>
          </a:p>
          <a:p>
            <a:pPr algn="just">
              <a:buFont typeface="Arial" panose="020B0604020202020204" pitchFamily="34" charset="0"/>
              <a:buChar char="•"/>
            </a:pPr>
            <a:endParaRPr lang="en-US" sz="2000" dirty="0">
              <a:solidFill>
                <a:srgbClr val="FF3399"/>
              </a:solidFill>
            </a:endParaRPr>
          </a:p>
          <a:p>
            <a:pPr algn="just">
              <a:buFont typeface="Arial" panose="020B0604020202020204" pitchFamily="34" charset="0"/>
              <a:buChar char="•"/>
            </a:pPr>
            <a:r>
              <a:rPr lang="en-US" sz="2000" dirty="0">
                <a:solidFill>
                  <a:srgbClr val="FF3399"/>
                </a:solidFill>
              </a:rPr>
              <a:t>However, when C/N ratio is too high, nitrogen will be used up and carbon left over, thereby the digestion of organic matter incomplete. </a:t>
            </a:r>
          </a:p>
          <a:p>
            <a:pPr algn="just">
              <a:buFont typeface="Arial" panose="020B0604020202020204" pitchFamily="34" charset="0"/>
              <a:buChar char="•"/>
            </a:pPr>
            <a:endParaRPr lang="en-US" sz="2000" dirty="0">
              <a:solidFill>
                <a:srgbClr val="FF3399"/>
              </a:solidFill>
            </a:endParaRPr>
          </a:p>
          <a:p>
            <a:pPr algn="just">
              <a:buFont typeface="Arial" panose="020B0604020202020204" pitchFamily="34" charset="0"/>
              <a:buChar char="•"/>
            </a:pPr>
            <a:r>
              <a:rPr lang="en-US" sz="2000" dirty="0">
                <a:solidFill>
                  <a:srgbClr val="FF3399"/>
                </a:solidFill>
              </a:rPr>
              <a:t>If C/N ratio is too low, carbon will get exhausted and fermentation stops, leaving nitrogen in the digester, which combines with hydrogen to form ammonia (NH</a:t>
            </a:r>
            <a:r>
              <a:rPr lang="en-US" sz="2000" baseline="-25000" dirty="0">
                <a:solidFill>
                  <a:srgbClr val="FF3399"/>
                </a:solidFill>
              </a:rPr>
              <a:t>3</a:t>
            </a:r>
            <a:r>
              <a:rPr lang="en-US" sz="2000" dirty="0">
                <a:solidFill>
                  <a:srgbClr val="FF3399"/>
                </a:solidFill>
              </a:rPr>
              <a:t>), which can inhibit growth of methane producing bacteria. </a:t>
            </a:r>
            <a:endParaRPr lang="en-US" sz="2200" dirty="0">
              <a:solidFill>
                <a:srgbClr val="FF3399"/>
              </a:solidFill>
            </a:endParaRP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20</a:t>
            </a:fld>
            <a:endParaRPr lang="en-US" altLang="en-US" dirty="0"/>
          </a:p>
        </p:txBody>
      </p:sp>
    </p:spTree>
    <p:extLst>
      <p:ext uri="{BB962C8B-B14F-4D97-AF65-F5344CB8AC3E}">
        <p14:creationId xmlns:p14="http://schemas.microsoft.com/office/powerpoint/2010/main" val="27410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Anaerobic Digestion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21</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420211" cy="5632311"/>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Anaerobic digestion is the process for production of methane from solid wastes, in the absence of oxygen.</a:t>
            </a:r>
          </a:p>
          <a:p>
            <a:pPr marL="342900" indent="-342900" algn="just">
              <a:buFont typeface="Wingdings" panose="05000000000000000000" pitchFamily="2" charset="2"/>
              <a:buChar char="Ø"/>
            </a:pPr>
            <a:endParaRPr lang="en-IN" dirty="0">
              <a:latin typeface="+mn-lt"/>
            </a:endParaRPr>
          </a:p>
          <a:p>
            <a:pPr algn="just"/>
            <a:r>
              <a:rPr lang="en-IN" u="sng" dirty="0">
                <a:latin typeface="+mn-lt"/>
              </a:rPr>
              <a:t>Basic steps involved for MSW digestion</a:t>
            </a:r>
            <a:r>
              <a:rPr lang="en-IN" dirty="0">
                <a:latin typeface="+mn-lt"/>
              </a:rPr>
              <a:t>:</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Preparation of the organic fraction of solid wastes</a:t>
            </a:r>
          </a:p>
          <a:p>
            <a:pPr marL="914400" lvl="1" indent="-457200" algn="just">
              <a:buFont typeface="Wingdings" panose="05000000000000000000" pitchFamily="2" charset="2"/>
              <a:buChar char="q"/>
            </a:pPr>
            <a:r>
              <a:rPr lang="en-IN" i="1" dirty="0">
                <a:latin typeface="+mn-lt"/>
              </a:rPr>
              <a:t>Receiving, sorting, separation, size reduction</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Anaerobic digestion of wastes</a:t>
            </a:r>
          </a:p>
          <a:p>
            <a:pPr marL="914400" lvl="1" indent="-457200" algn="just">
              <a:buFont typeface="Wingdings" panose="05000000000000000000" pitchFamily="2" charset="2"/>
              <a:buChar char="q"/>
            </a:pPr>
            <a:r>
              <a:rPr lang="en-US" i="1" dirty="0">
                <a:latin typeface="+mn-lt"/>
              </a:rPr>
              <a:t>Addition of moisture and nutrients, </a:t>
            </a:r>
          </a:p>
          <a:p>
            <a:pPr marL="914400" lvl="1" indent="-457200" algn="just">
              <a:buFont typeface="Wingdings" panose="05000000000000000000" pitchFamily="2" charset="2"/>
              <a:buChar char="q"/>
            </a:pPr>
            <a:r>
              <a:rPr lang="en-US" i="1" dirty="0">
                <a:latin typeface="+mn-lt"/>
              </a:rPr>
              <a:t>blending, pH adjustment to about 6.7 </a:t>
            </a:r>
          </a:p>
          <a:p>
            <a:pPr marL="914400" lvl="1" indent="-457200" algn="just">
              <a:buFont typeface="Wingdings" panose="05000000000000000000" pitchFamily="2" charset="2"/>
              <a:buChar char="q"/>
            </a:pPr>
            <a:r>
              <a:rPr lang="en-US" i="1" dirty="0">
                <a:latin typeface="+mn-lt"/>
              </a:rPr>
              <a:t>heating of the slurry to between 55 – 60</a:t>
            </a:r>
            <a:r>
              <a:rPr lang="en-US" i="1" baseline="30000" dirty="0">
                <a:latin typeface="+mn-lt"/>
              </a:rPr>
              <a:t>o</a:t>
            </a:r>
            <a:r>
              <a:rPr lang="en-US" i="1" dirty="0">
                <a:latin typeface="+mn-lt"/>
              </a:rPr>
              <a:t>C  </a:t>
            </a:r>
          </a:p>
          <a:p>
            <a:pPr marL="914400" lvl="1" indent="-457200" algn="just">
              <a:buFont typeface="Wingdings" panose="05000000000000000000" pitchFamily="2" charset="2"/>
              <a:buChar char="q"/>
            </a:pPr>
            <a:r>
              <a:rPr lang="en-US" i="1" dirty="0">
                <a:latin typeface="+mn-lt"/>
              </a:rPr>
              <a:t>Anaerobic digestion in a reactor with continuous flow</a:t>
            </a:r>
          </a:p>
          <a:p>
            <a:pPr marL="914400" lvl="1" indent="-457200" algn="just">
              <a:buFont typeface="Wingdings" panose="05000000000000000000" pitchFamily="2" charset="2"/>
              <a:buChar char="q"/>
            </a:pPr>
            <a:r>
              <a:rPr lang="en-US" i="1" dirty="0">
                <a:latin typeface="+mn-lt"/>
              </a:rPr>
              <a:t>Mixing of constituents over a period of 5 – 10 days</a:t>
            </a:r>
            <a:endParaRPr lang="en-IN" i="1" dirty="0">
              <a:latin typeface="+mn-lt"/>
            </a:endParaRP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Capture, storage, and separation of gas components</a:t>
            </a:r>
          </a:p>
          <a:p>
            <a:pPr marL="457200" indent="-457200" algn="just">
              <a:buFont typeface="+mj-lt"/>
              <a:buAutoNum type="arabicParenR"/>
            </a:pPr>
            <a:endParaRPr lang="en-IN" dirty="0">
              <a:latin typeface="+mn-lt"/>
            </a:endParaRPr>
          </a:p>
          <a:p>
            <a:pPr marL="457200" indent="-457200" algn="just">
              <a:buFont typeface="+mj-lt"/>
              <a:buAutoNum type="arabicParenR"/>
            </a:pPr>
            <a:r>
              <a:rPr lang="en-IN" dirty="0">
                <a:latin typeface="+mn-lt"/>
              </a:rPr>
              <a:t>Disposal of digested solids</a:t>
            </a:r>
          </a:p>
        </p:txBody>
      </p:sp>
    </p:spTree>
    <p:extLst>
      <p:ext uri="{BB962C8B-B14F-4D97-AF65-F5344CB8AC3E}">
        <p14:creationId xmlns:p14="http://schemas.microsoft.com/office/powerpoint/2010/main" val="243212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2">
            <a:extLst>
              <a:ext uri="{FF2B5EF4-FFF2-40B4-BE49-F238E27FC236}">
                <a16:creationId xmlns="" xmlns:a16="http://schemas.microsoft.com/office/drawing/2014/main" id="{BEA1339A-8A5B-410F-AC37-DC0A1EB42C4F}"/>
              </a:ext>
            </a:extLst>
          </p:cNvPr>
          <p:cNvSpPr>
            <a:spLocks noGrp="1" noChangeArrowheads="1"/>
          </p:cNvSpPr>
          <p:nvPr>
            <p:ph type="title"/>
          </p:nvPr>
        </p:nvSpPr>
        <p:spPr>
          <a:xfrm>
            <a:off x="628650" y="0"/>
            <a:ext cx="7886700" cy="1106129"/>
          </a:xfrm>
        </p:spPr>
        <p:txBody>
          <a:bodyPr>
            <a:normAutofit/>
          </a:bodyPr>
          <a:lstStyle/>
          <a:p>
            <a:pPr algn="ctr"/>
            <a:r>
              <a:rPr lang="en-US" sz="3600" dirty="0">
                <a:solidFill>
                  <a:schemeClr val="tx1"/>
                </a:solidFill>
                <a:latin typeface="+mn-lt"/>
              </a:rPr>
              <a:t>Carbon Flow in Anaerobic Digestion</a:t>
            </a:r>
          </a:p>
        </p:txBody>
      </p:sp>
      <p:sp>
        <p:nvSpPr>
          <p:cNvPr id="21508" name="Slide Number Placeholder 5"/>
          <p:cNvSpPr>
            <a:spLocks noGrp="1"/>
          </p:cNvSpPr>
          <p:nvPr>
            <p:ph type="sldNum" sz="quarter" idx="12"/>
          </p:nvPr>
        </p:nvSpPr>
        <p:spPr>
          <a:xfrm>
            <a:off x="7086600" y="6492875"/>
            <a:ext cx="2057400" cy="365125"/>
          </a:xfrm>
          <a:noFill/>
        </p:spPr>
        <p:txBody>
          <a:bodyPr/>
          <a:lstStyle/>
          <a:p>
            <a:fld id="{941F992B-7424-4225-B381-2172C3419557}" type="slidenum">
              <a:rPr lang="en-US" altLang="en-US" sz="1200" smtClean="0">
                <a:solidFill>
                  <a:schemeClr val="tx1"/>
                </a:solidFill>
              </a:rPr>
              <a:pPr/>
              <a:t>22</a:t>
            </a:fld>
            <a:endParaRPr lang="en-US" altLang="en-US" sz="1200" dirty="0">
              <a:solidFill>
                <a:schemeClr val="tx1"/>
              </a:solidFill>
            </a:endParaRPr>
          </a:p>
        </p:txBody>
      </p:sp>
      <p:pic>
        <p:nvPicPr>
          <p:cNvPr id="3" name="Picture 2">
            <a:extLst>
              <a:ext uri="{FF2B5EF4-FFF2-40B4-BE49-F238E27FC236}">
                <a16:creationId xmlns="" xmlns:a16="http://schemas.microsoft.com/office/drawing/2014/main" id="{671488ED-FD8C-47C3-BAAC-7CA9803EF9BF}"/>
              </a:ext>
            </a:extLst>
          </p:cNvPr>
          <p:cNvPicPr>
            <a:picLocks noChangeAspect="1"/>
          </p:cNvPicPr>
          <p:nvPr/>
        </p:nvPicPr>
        <p:blipFill>
          <a:blip r:embed="rId5"/>
          <a:stretch>
            <a:fillRect/>
          </a:stretch>
        </p:blipFill>
        <p:spPr>
          <a:xfrm>
            <a:off x="1270977" y="1106129"/>
            <a:ext cx="7047626" cy="5270058"/>
          </a:xfrm>
          <a:prstGeom prst="rect">
            <a:avLst/>
          </a:prstGeom>
        </p:spPr>
      </p:pic>
      <p:sp>
        <p:nvSpPr>
          <p:cNvPr id="4" name="Rectangle 3">
            <a:extLst>
              <a:ext uri="{FF2B5EF4-FFF2-40B4-BE49-F238E27FC236}">
                <a16:creationId xmlns="" xmlns:a16="http://schemas.microsoft.com/office/drawing/2014/main" id="{7D12B853-2174-4102-AB9B-F681E5790C48}"/>
              </a:ext>
            </a:extLst>
          </p:cNvPr>
          <p:cNvSpPr/>
          <p:nvPr/>
        </p:nvSpPr>
        <p:spPr>
          <a:xfrm>
            <a:off x="1457325" y="6495009"/>
            <a:ext cx="6229350" cy="338554"/>
          </a:xfrm>
          <a:prstGeom prst="rect">
            <a:avLst/>
          </a:prstGeom>
        </p:spPr>
        <p:txBody>
          <a:bodyPr wrap="square">
            <a:spAutoFit/>
          </a:bodyPr>
          <a:lstStyle/>
          <a:p>
            <a:pPr algn="ctr"/>
            <a:r>
              <a:rPr lang="en-US" sz="1600" dirty="0">
                <a:hlinkClick r:id="rId6"/>
              </a:rPr>
              <a:t>https://www.e-education.psu.edu/egee439/node/727</a:t>
            </a:r>
            <a:endParaRPr lang="en-US" sz="1600" dirty="0"/>
          </a:p>
        </p:txBody>
      </p:sp>
      <p:pic>
        <p:nvPicPr>
          <p:cNvPr id="2" name="Lecture_5_Slide_22">
            <a:hlinkClick r:id="" action="ppaction://media"/>
            <a:extLst>
              <a:ext uri="{FF2B5EF4-FFF2-40B4-BE49-F238E27FC236}">
                <a16:creationId xmlns="" xmlns:a16="http://schemas.microsoft.com/office/drawing/2014/main" id="{823B2394-4495-4CFF-A9F9-092D51316D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6645" y="248264"/>
            <a:ext cx="609600" cy="609600"/>
          </a:xfrm>
          <a:prstGeom prst="rect">
            <a:avLst/>
          </a:prstGeom>
        </p:spPr>
      </p:pic>
    </p:spTree>
    <p:extLst>
      <p:ext uri="{BB962C8B-B14F-4D97-AF65-F5344CB8AC3E}">
        <p14:creationId xmlns:p14="http://schemas.microsoft.com/office/powerpoint/2010/main" val="34915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4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2">
            <a:extLst>
              <a:ext uri="{FF2B5EF4-FFF2-40B4-BE49-F238E27FC236}">
                <a16:creationId xmlns="" xmlns:a16="http://schemas.microsoft.com/office/drawing/2014/main" id="{BEA1339A-8A5B-410F-AC37-DC0A1EB42C4F}"/>
              </a:ext>
            </a:extLst>
          </p:cNvPr>
          <p:cNvSpPr>
            <a:spLocks noGrp="1" noChangeArrowheads="1"/>
          </p:cNvSpPr>
          <p:nvPr>
            <p:ph type="title"/>
          </p:nvPr>
        </p:nvSpPr>
        <p:spPr>
          <a:xfrm>
            <a:off x="628650" y="0"/>
            <a:ext cx="7886700" cy="1325563"/>
          </a:xfrm>
        </p:spPr>
        <p:txBody>
          <a:bodyPr>
            <a:normAutofit/>
          </a:bodyPr>
          <a:lstStyle/>
          <a:p>
            <a:pPr algn="ctr"/>
            <a:r>
              <a:rPr lang="en-US" sz="3600" dirty="0">
                <a:solidFill>
                  <a:schemeClr val="tx1"/>
                </a:solidFill>
              </a:rPr>
              <a:t>Chemical Pathways in </a:t>
            </a:r>
            <a:br>
              <a:rPr lang="en-US" sz="3600" dirty="0">
                <a:solidFill>
                  <a:schemeClr val="tx1"/>
                </a:solidFill>
              </a:rPr>
            </a:br>
            <a:r>
              <a:rPr lang="en-US" sz="3600" dirty="0">
                <a:solidFill>
                  <a:schemeClr val="tx1"/>
                </a:solidFill>
              </a:rPr>
              <a:t>Anaerobic Digestion</a:t>
            </a:r>
            <a:endParaRPr lang="en-US" sz="3600" dirty="0">
              <a:solidFill>
                <a:schemeClr val="tx1"/>
              </a:solidFill>
              <a:latin typeface="+mn-lt"/>
            </a:endParaRPr>
          </a:p>
        </p:txBody>
      </p:sp>
      <p:sp>
        <p:nvSpPr>
          <p:cNvPr id="21508" name="Slide Number Placeholder 5"/>
          <p:cNvSpPr>
            <a:spLocks noGrp="1"/>
          </p:cNvSpPr>
          <p:nvPr>
            <p:ph type="sldNum" sz="quarter" idx="12"/>
          </p:nvPr>
        </p:nvSpPr>
        <p:spPr>
          <a:xfrm>
            <a:off x="7086600" y="6492875"/>
            <a:ext cx="2057400" cy="365125"/>
          </a:xfrm>
          <a:noFill/>
        </p:spPr>
        <p:txBody>
          <a:bodyPr/>
          <a:lstStyle/>
          <a:p>
            <a:fld id="{941F992B-7424-4225-B381-2172C3419557}" type="slidenum">
              <a:rPr lang="en-US" altLang="en-US" sz="1200" smtClean="0">
                <a:solidFill>
                  <a:schemeClr val="tx1"/>
                </a:solidFill>
              </a:rPr>
              <a:pPr/>
              <a:t>23</a:t>
            </a:fld>
            <a:endParaRPr lang="en-US" altLang="en-US" sz="1200" dirty="0">
              <a:solidFill>
                <a:schemeClr val="tx1"/>
              </a:solidFill>
            </a:endParaRPr>
          </a:p>
        </p:txBody>
      </p:sp>
      <p:pic>
        <p:nvPicPr>
          <p:cNvPr id="3" name="Picture 2">
            <a:extLst>
              <a:ext uri="{FF2B5EF4-FFF2-40B4-BE49-F238E27FC236}">
                <a16:creationId xmlns="" xmlns:a16="http://schemas.microsoft.com/office/drawing/2014/main" id="{8CB2313C-A7E5-4486-9482-03D6F00060CE}"/>
              </a:ext>
            </a:extLst>
          </p:cNvPr>
          <p:cNvPicPr>
            <a:picLocks noChangeAspect="1"/>
          </p:cNvPicPr>
          <p:nvPr/>
        </p:nvPicPr>
        <p:blipFill>
          <a:blip r:embed="rId5"/>
          <a:stretch>
            <a:fillRect/>
          </a:stretch>
        </p:blipFill>
        <p:spPr>
          <a:xfrm>
            <a:off x="1131099" y="1504749"/>
            <a:ext cx="6881799" cy="4101959"/>
          </a:xfrm>
          <a:prstGeom prst="rect">
            <a:avLst/>
          </a:prstGeom>
          <a:ln>
            <a:solidFill>
              <a:schemeClr val="tx1"/>
            </a:solidFill>
          </a:ln>
        </p:spPr>
      </p:pic>
      <p:pic>
        <p:nvPicPr>
          <p:cNvPr id="5" name="Lecture_5_Slide_23">
            <a:hlinkClick r:id="" action="ppaction://media"/>
            <a:extLst>
              <a:ext uri="{FF2B5EF4-FFF2-40B4-BE49-F238E27FC236}">
                <a16:creationId xmlns="" xmlns:a16="http://schemas.microsoft.com/office/drawing/2014/main" id="{A357BB37-6F12-4B39-AAE8-9035F264B9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7148" y="357981"/>
            <a:ext cx="609600" cy="609600"/>
          </a:xfrm>
          <a:prstGeom prst="rect">
            <a:avLst/>
          </a:prstGeom>
        </p:spPr>
      </p:pic>
    </p:spTree>
    <p:extLst>
      <p:ext uri="{BB962C8B-B14F-4D97-AF65-F5344CB8AC3E}">
        <p14:creationId xmlns:p14="http://schemas.microsoft.com/office/powerpoint/2010/main" val="15363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1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Anaerobic Digestion Process</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24</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2710116133"/>
              </p:ext>
            </p:extLst>
          </p:nvPr>
        </p:nvGraphicFramePr>
        <p:xfrm>
          <a:off x="248115" y="1389554"/>
          <a:ext cx="8647769" cy="5220796"/>
        </p:xfrm>
        <a:graphic>
          <a:graphicData uri="http://schemas.openxmlformats.org/drawingml/2006/table">
            <a:tbl>
              <a:tblPr firstRow="1" bandRow="1">
                <a:tableStyleId>{72833802-FEF1-4C79-8D5D-14CF1EAF98D9}</a:tableStyleId>
              </a:tblPr>
              <a:tblGrid>
                <a:gridCol w="3969924">
                  <a:extLst>
                    <a:ext uri="{9D8B030D-6E8A-4147-A177-3AD203B41FA5}">
                      <a16:colId xmlns="" xmlns:a16="http://schemas.microsoft.com/office/drawing/2014/main" val="1352610280"/>
                    </a:ext>
                  </a:extLst>
                </a:gridCol>
                <a:gridCol w="4677845">
                  <a:extLst>
                    <a:ext uri="{9D8B030D-6E8A-4147-A177-3AD203B41FA5}">
                      <a16:colId xmlns="" xmlns:a16="http://schemas.microsoft.com/office/drawing/2014/main" val="2040385322"/>
                    </a:ext>
                  </a:extLst>
                </a:gridCol>
              </a:tblGrid>
              <a:tr h="461240">
                <a:tc>
                  <a:txBody>
                    <a:bodyPr/>
                    <a:lstStyle/>
                    <a:p>
                      <a:pPr algn="ctr"/>
                      <a:r>
                        <a:rPr lang="en-US" sz="1600" dirty="0"/>
                        <a:t>Process variable</a:t>
                      </a:r>
                    </a:p>
                  </a:txBody>
                  <a:tcPr anchor="ctr"/>
                </a:tc>
                <a:tc>
                  <a:txBody>
                    <a:bodyPr/>
                    <a:lstStyle/>
                    <a:p>
                      <a:pPr algn="ctr"/>
                      <a:r>
                        <a:rPr lang="en-US" sz="1600" dirty="0"/>
                        <a:t>Description</a:t>
                      </a:r>
                    </a:p>
                  </a:txBody>
                  <a:tcPr anchor="ctr"/>
                </a:tc>
                <a:extLst>
                  <a:ext uri="{0D108BD9-81ED-4DB2-BD59-A6C34878D82A}">
                    <a16:rowId xmlns="" xmlns:a16="http://schemas.microsoft.com/office/drawing/2014/main" val="277091650"/>
                  </a:ext>
                </a:extLst>
              </a:tr>
              <a:tr h="699208">
                <a:tc>
                  <a:txBody>
                    <a:bodyPr/>
                    <a:lstStyle/>
                    <a:p>
                      <a:pPr algn="ctr"/>
                      <a:r>
                        <a:rPr lang="en-US" sz="1600" dirty="0"/>
                        <a:t>Particle Size</a:t>
                      </a:r>
                    </a:p>
                  </a:txBody>
                  <a:tcPr anchor="ctr"/>
                </a:tc>
                <a:tc>
                  <a:txBody>
                    <a:bodyPr/>
                    <a:lstStyle/>
                    <a:p>
                      <a:pPr algn="ctr"/>
                      <a:r>
                        <a:rPr lang="en-US" sz="1600" dirty="0"/>
                        <a:t>Wastes to be digested should be shredded to a size that will not interfere with the efficient functioning of pumping and mixing operations. </a:t>
                      </a:r>
                    </a:p>
                  </a:txBody>
                  <a:tcPr anchor="ctr"/>
                </a:tc>
                <a:extLst>
                  <a:ext uri="{0D108BD9-81ED-4DB2-BD59-A6C34878D82A}">
                    <a16:rowId xmlns="" xmlns:a16="http://schemas.microsoft.com/office/drawing/2014/main" val="1543095969"/>
                  </a:ext>
                </a:extLst>
              </a:tr>
              <a:tr h="431953">
                <a:tc>
                  <a:txBody>
                    <a:bodyPr/>
                    <a:lstStyle/>
                    <a:p>
                      <a:pPr algn="ctr"/>
                      <a:r>
                        <a:rPr lang="en-US" sz="1600" dirty="0"/>
                        <a:t>Mixing equipment</a:t>
                      </a:r>
                    </a:p>
                  </a:txBody>
                  <a:tcPr anchor="ctr"/>
                </a:tc>
                <a:tc>
                  <a:txBody>
                    <a:bodyPr/>
                    <a:lstStyle/>
                    <a:p>
                      <a:pPr algn="ctr"/>
                      <a:r>
                        <a:rPr lang="en-US" sz="1600" dirty="0"/>
                        <a:t>Mechanical mixing is recommended to avoid scum buildup and achieve optimum results </a:t>
                      </a:r>
                    </a:p>
                  </a:txBody>
                  <a:tcPr anchor="ctr"/>
                </a:tc>
                <a:extLst>
                  <a:ext uri="{0D108BD9-81ED-4DB2-BD59-A6C34878D82A}">
                    <a16:rowId xmlns="" xmlns:a16="http://schemas.microsoft.com/office/drawing/2014/main" val="4266728690"/>
                  </a:ext>
                </a:extLst>
              </a:tr>
              <a:tr h="5490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 of solid wastes mixed with sludge</a:t>
                      </a:r>
                    </a:p>
                  </a:txBody>
                  <a:tcPr anchor="ctr"/>
                </a:tc>
                <a:tc>
                  <a:txBody>
                    <a:bodyPr/>
                    <a:lstStyle/>
                    <a:p>
                      <a:pPr algn="ctr"/>
                      <a:r>
                        <a:rPr lang="en-US" sz="1600" dirty="0"/>
                        <a:t>Although amount of wastes varying from 50 – 90% have been used 60% is typical</a:t>
                      </a:r>
                    </a:p>
                  </a:txBody>
                  <a:tcPr anchor="ctr"/>
                </a:tc>
                <a:extLst>
                  <a:ext uri="{0D108BD9-81ED-4DB2-BD59-A6C34878D82A}">
                    <a16:rowId xmlns="" xmlns:a16="http://schemas.microsoft.com/office/drawing/2014/main" val="3658224673"/>
                  </a:ext>
                </a:extLst>
              </a:tr>
              <a:tr h="360749">
                <a:tc>
                  <a:txBody>
                    <a:bodyPr/>
                    <a:lstStyle/>
                    <a:p>
                      <a:pPr algn="ctr"/>
                      <a:r>
                        <a:rPr lang="en-US" sz="1600" dirty="0"/>
                        <a:t>Hydraulic and mean-cell residence time (</a:t>
                      </a:r>
                      <a:r>
                        <a:rPr lang="el-GR" sz="1600" dirty="0"/>
                        <a:t>θ</a:t>
                      </a:r>
                      <a:r>
                        <a:rPr lang="en-US" sz="1600" baseline="-25000" dirty="0"/>
                        <a:t>h</a:t>
                      </a:r>
                      <a:r>
                        <a:rPr lang="en-US" sz="1600" dirty="0"/>
                        <a:t>=</a:t>
                      </a:r>
                      <a:r>
                        <a:rPr lang="el-GR" sz="1600" dirty="0"/>
                        <a:t>θ</a:t>
                      </a:r>
                      <a:r>
                        <a:rPr lang="en-US" sz="1600" baseline="-25000" dirty="0"/>
                        <a:t>c</a:t>
                      </a:r>
                      <a:r>
                        <a:rPr lang="en-US" sz="1600" dirty="0"/>
                        <a:t>)</a:t>
                      </a:r>
                    </a:p>
                  </a:txBody>
                  <a:tcPr anchor="ctr"/>
                </a:tc>
                <a:tc>
                  <a:txBody>
                    <a:bodyPr/>
                    <a:lstStyle/>
                    <a:p>
                      <a:pPr algn="ctr"/>
                      <a:r>
                        <a:rPr lang="en-US" sz="1600" dirty="0"/>
                        <a:t>Washout time is  in the range of 3 – 4 days.</a:t>
                      </a:r>
                    </a:p>
                    <a:p>
                      <a:pPr algn="ctr"/>
                      <a:r>
                        <a:rPr lang="en-US" sz="1600" dirty="0"/>
                        <a:t>Use 7 – 10 days for design or base the design on pilot-plant studies. </a:t>
                      </a:r>
                    </a:p>
                  </a:txBody>
                  <a:tcPr anchor="ctr"/>
                </a:tc>
                <a:extLst>
                  <a:ext uri="{0D108BD9-81ED-4DB2-BD59-A6C34878D82A}">
                    <a16:rowId xmlns="" xmlns:a16="http://schemas.microsoft.com/office/drawing/2014/main" val="3421258030"/>
                  </a:ext>
                </a:extLst>
              </a:tr>
              <a:tr h="370436">
                <a:tc>
                  <a:txBody>
                    <a:bodyPr/>
                    <a:lstStyle/>
                    <a:p>
                      <a:pPr algn="ctr"/>
                      <a:r>
                        <a:rPr lang="en-US" sz="1600" dirty="0"/>
                        <a:t>Loading rate</a:t>
                      </a:r>
                    </a:p>
                  </a:txBody>
                  <a:tcPr anchor="ctr"/>
                </a:tc>
                <a:tc>
                  <a:txBody>
                    <a:bodyPr/>
                    <a:lstStyle/>
                    <a:p>
                      <a:pPr algn="ctr"/>
                      <a:r>
                        <a:rPr lang="en-US" sz="1600" dirty="0"/>
                        <a:t>Can vary significantly </a:t>
                      </a:r>
                    </a:p>
                  </a:txBody>
                  <a:tcPr anchor="ctr"/>
                </a:tc>
                <a:extLst>
                  <a:ext uri="{0D108BD9-81ED-4DB2-BD59-A6C34878D82A}">
                    <a16:rowId xmlns="" xmlns:a16="http://schemas.microsoft.com/office/drawing/2014/main" val="1261691361"/>
                  </a:ext>
                </a:extLst>
              </a:tr>
              <a:tr h="188058">
                <a:tc>
                  <a:txBody>
                    <a:bodyPr/>
                    <a:lstStyle/>
                    <a:p>
                      <a:pPr algn="ctr"/>
                      <a:r>
                        <a:rPr lang="en-US" sz="1600" dirty="0" smtClean="0"/>
                        <a:t>Temperature</a:t>
                      </a:r>
                      <a:endParaRPr lang="en-US" sz="1600" dirty="0"/>
                    </a:p>
                  </a:txBody>
                  <a:tcPr anchor="ctr"/>
                </a:tc>
                <a:tc>
                  <a:txBody>
                    <a:bodyPr/>
                    <a:lstStyle/>
                    <a:p>
                      <a:pPr algn="ctr"/>
                      <a:r>
                        <a:rPr lang="en-US" sz="1600" dirty="0"/>
                        <a:t>Between 55 – 60</a:t>
                      </a:r>
                      <a:r>
                        <a:rPr lang="en-US" sz="1600" baseline="30000" dirty="0"/>
                        <a:t>o</a:t>
                      </a:r>
                      <a:r>
                        <a:rPr lang="en-US" sz="1600" dirty="0"/>
                        <a:t>C</a:t>
                      </a:r>
                    </a:p>
                  </a:txBody>
                  <a:tcPr anchor="ctr"/>
                </a:tc>
                <a:extLst>
                  <a:ext uri="{0D108BD9-81ED-4DB2-BD59-A6C34878D82A}">
                    <a16:rowId xmlns="" xmlns:a16="http://schemas.microsoft.com/office/drawing/2014/main" val="2069972135"/>
                  </a:ext>
                </a:extLst>
              </a:tr>
              <a:tr h="167640">
                <a:tc>
                  <a:txBody>
                    <a:bodyPr/>
                    <a:lstStyle/>
                    <a:p>
                      <a:pPr algn="ctr"/>
                      <a:r>
                        <a:rPr lang="en-US" sz="1600" dirty="0"/>
                        <a:t>Destruction of volatile solid wastes</a:t>
                      </a:r>
                    </a:p>
                  </a:txBody>
                  <a:tcPr anchor="ctr"/>
                </a:tc>
                <a:tc>
                  <a:txBody>
                    <a:bodyPr/>
                    <a:lstStyle/>
                    <a:p>
                      <a:pPr algn="ctr"/>
                      <a:r>
                        <a:rPr lang="en-US" sz="1600" dirty="0"/>
                        <a:t>Varies from 60 – 80% </a:t>
                      </a:r>
                    </a:p>
                  </a:txBody>
                  <a:tcPr anchor="ctr"/>
                </a:tc>
                <a:extLst>
                  <a:ext uri="{0D108BD9-81ED-4DB2-BD59-A6C34878D82A}">
                    <a16:rowId xmlns="" xmlns:a16="http://schemas.microsoft.com/office/drawing/2014/main" val="65460502"/>
                  </a:ext>
                </a:extLst>
              </a:tr>
              <a:tr h="289560">
                <a:tc>
                  <a:txBody>
                    <a:bodyPr/>
                    <a:lstStyle/>
                    <a:p>
                      <a:pPr algn="ctr"/>
                      <a:r>
                        <a:rPr lang="en-US" sz="1600" dirty="0"/>
                        <a:t>Total solids destroyed</a:t>
                      </a:r>
                    </a:p>
                  </a:txBody>
                  <a:tcPr anchor="ctr"/>
                </a:tc>
                <a:tc>
                  <a:txBody>
                    <a:bodyPr/>
                    <a:lstStyle/>
                    <a:p>
                      <a:pPr algn="ctr"/>
                      <a:r>
                        <a:rPr lang="en-US" sz="1600" dirty="0"/>
                        <a:t>Varies from 40 – 60% depending on inert fraction</a:t>
                      </a:r>
                    </a:p>
                  </a:txBody>
                  <a:tcPr anchor="ctr"/>
                </a:tc>
                <a:extLst>
                  <a:ext uri="{0D108BD9-81ED-4DB2-BD59-A6C34878D82A}">
                    <a16:rowId xmlns="" xmlns:a16="http://schemas.microsoft.com/office/drawing/2014/main" val="3631656742"/>
                  </a:ext>
                </a:extLst>
              </a:tr>
              <a:tr h="289560">
                <a:tc>
                  <a:txBody>
                    <a:bodyPr/>
                    <a:lstStyle/>
                    <a:p>
                      <a:pPr algn="ctr"/>
                      <a:r>
                        <a:rPr lang="en-US" sz="1600" dirty="0"/>
                        <a:t>Gas production</a:t>
                      </a:r>
                    </a:p>
                  </a:txBody>
                  <a:tcPr anchor="ctr"/>
                </a:tc>
                <a:tc>
                  <a:txBody>
                    <a:bodyPr/>
                    <a:lstStyle/>
                    <a:p>
                      <a:pPr algn="ctr"/>
                      <a:r>
                        <a:rPr lang="en-US" sz="1600" dirty="0"/>
                        <a:t>0.5 – 0.75 m</a:t>
                      </a:r>
                      <a:r>
                        <a:rPr lang="en-US" sz="1600" baseline="30000" dirty="0"/>
                        <a:t>3</a:t>
                      </a:r>
                      <a:r>
                        <a:rPr lang="en-US" sz="1600" dirty="0"/>
                        <a:t>/kg of volatile solids destroyed </a:t>
                      </a:r>
                    </a:p>
                    <a:p>
                      <a:pPr algn="ctr"/>
                      <a:r>
                        <a:rPr lang="en-US" sz="1600" dirty="0"/>
                        <a:t>(CH</a:t>
                      </a:r>
                      <a:r>
                        <a:rPr lang="en-US" sz="1600" baseline="-25000" dirty="0"/>
                        <a:t>4</a:t>
                      </a:r>
                      <a:r>
                        <a:rPr lang="en-US" sz="1600" dirty="0"/>
                        <a:t> ~ 60%; CO</a:t>
                      </a:r>
                      <a:r>
                        <a:rPr lang="en-US" sz="1600" baseline="-25000" dirty="0"/>
                        <a:t>2</a:t>
                      </a:r>
                      <a:r>
                        <a:rPr lang="en-US" sz="1600" dirty="0"/>
                        <a:t> ~ 40%)</a:t>
                      </a:r>
                    </a:p>
                  </a:txBody>
                  <a:tcPr anchor="ctr"/>
                </a:tc>
                <a:extLst>
                  <a:ext uri="{0D108BD9-81ED-4DB2-BD59-A6C34878D82A}">
                    <a16:rowId xmlns="" xmlns:a16="http://schemas.microsoft.com/office/drawing/2014/main" val="3997429704"/>
                  </a:ext>
                </a:extLst>
              </a:tr>
            </a:tbl>
          </a:graphicData>
        </a:graphic>
      </p:graphicFrame>
    </p:spTree>
    <p:extLst>
      <p:ext uri="{BB962C8B-B14F-4D97-AF65-F5344CB8AC3E}">
        <p14:creationId xmlns:p14="http://schemas.microsoft.com/office/powerpoint/2010/main" val="408791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238052"/>
            <a:ext cx="8229600" cy="901892"/>
          </a:xfrm>
        </p:spPr>
        <p:txBody>
          <a:bodyPr/>
          <a:lstStyle/>
          <a:p>
            <a:r>
              <a:rPr lang="en-IN" sz="3200" u="sng" dirty="0">
                <a:solidFill>
                  <a:schemeClr val="tx1"/>
                </a:solidFill>
              </a:rPr>
              <a:t>Design Consideration for Anaerobic Digestion Process </a:t>
            </a:r>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25</a:t>
            </a:fld>
            <a:endParaRPr lang="en-US" altLang="en-US" dirty="0"/>
          </a:p>
        </p:txBody>
      </p:sp>
      <p:sp>
        <p:nvSpPr>
          <p:cNvPr id="3" name="Rectangle 2">
            <a:extLst>
              <a:ext uri="{FF2B5EF4-FFF2-40B4-BE49-F238E27FC236}">
                <a16:creationId xmlns="" xmlns:a16="http://schemas.microsoft.com/office/drawing/2014/main" id="{7CE3C1D5-ACDA-494B-BFAF-179DF67D01D1}"/>
              </a:ext>
            </a:extLst>
          </p:cNvPr>
          <p:cNvSpPr/>
          <p:nvPr/>
        </p:nvSpPr>
        <p:spPr>
          <a:xfrm>
            <a:off x="61154" y="1447720"/>
            <a:ext cx="8647768" cy="707886"/>
          </a:xfrm>
          <a:prstGeom prst="rect">
            <a:avLst/>
          </a:prstGeom>
        </p:spPr>
        <p:txBody>
          <a:bodyPr wrap="square">
            <a:spAutoFit/>
          </a:bodyPr>
          <a:lstStyle/>
          <a:p>
            <a:pPr algn="ctr"/>
            <a:r>
              <a:rPr lang="en-IN" dirty="0">
                <a:latin typeface="+mn-lt"/>
              </a:rPr>
              <a:t>The theoretical amount of methane gas from anaerobic digestion of a waste with composition </a:t>
            </a:r>
            <a:r>
              <a:rPr lang="en-IN" dirty="0">
                <a:latin typeface="+mn-lt"/>
                <a:ea typeface="Cambria" panose="02040503050406030204" pitchFamily="18" charset="0"/>
              </a:rPr>
              <a:t>(</a:t>
            </a:r>
            <a:r>
              <a:rPr lang="en-IN" dirty="0" err="1">
                <a:latin typeface="+mn-lt"/>
                <a:ea typeface="Cambria" panose="02040503050406030204" pitchFamily="18" charset="0"/>
              </a:rPr>
              <a:t>C</a:t>
            </a:r>
            <a:r>
              <a:rPr lang="en-IN" baseline="-25000" dirty="0" err="1">
                <a:latin typeface="+mn-lt"/>
                <a:ea typeface="Cambria" panose="02040503050406030204" pitchFamily="18" charset="0"/>
              </a:rPr>
              <a:t>a</a:t>
            </a:r>
            <a:r>
              <a:rPr lang="en-IN" dirty="0" err="1">
                <a:latin typeface="+mn-lt"/>
                <a:ea typeface="Cambria" panose="02040503050406030204" pitchFamily="18" charset="0"/>
              </a:rPr>
              <a:t>H</a:t>
            </a:r>
            <a:r>
              <a:rPr lang="en-IN" baseline="-25000" dirty="0" err="1">
                <a:latin typeface="+mn-lt"/>
                <a:ea typeface="Cambria" panose="02040503050406030204" pitchFamily="18" charset="0"/>
              </a:rPr>
              <a:t>b</a:t>
            </a:r>
            <a:r>
              <a:rPr lang="en-IN" dirty="0" err="1">
                <a:latin typeface="+mn-lt"/>
                <a:ea typeface="Cambria" panose="02040503050406030204" pitchFamily="18" charset="0"/>
              </a:rPr>
              <a:t>O</a:t>
            </a:r>
            <a:r>
              <a:rPr lang="en-IN" baseline="-25000" dirty="0" err="1">
                <a:latin typeface="+mn-lt"/>
                <a:ea typeface="Cambria" panose="02040503050406030204" pitchFamily="18" charset="0"/>
              </a:rPr>
              <a:t>c</a:t>
            </a:r>
            <a:r>
              <a:rPr lang="en-IN" dirty="0" err="1">
                <a:latin typeface="+mn-lt"/>
                <a:ea typeface="Cambria" panose="02040503050406030204" pitchFamily="18" charset="0"/>
              </a:rPr>
              <a:t>N</a:t>
            </a:r>
            <a:r>
              <a:rPr lang="en-IN" baseline="-25000" dirty="0" err="1">
                <a:latin typeface="+mn-lt"/>
                <a:ea typeface="Cambria" panose="02040503050406030204" pitchFamily="18" charset="0"/>
              </a:rPr>
              <a:t>d</a:t>
            </a:r>
            <a:r>
              <a:rPr lang="en-IN" dirty="0">
                <a:latin typeface="+mn-lt"/>
                <a:ea typeface="Cambria" panose="02040503050406030204" pitchFamily="18" charset="0"/>
              </a:rPr>
              <a:t>)</a:t>
            </a:r>
            <a:r>
              <a:rPr lang="en-IN" dirty="0">
                <a:latin typeface="+mn-lt"/>
              </a:rPr>
              <a:t> can be calculated as: </a:t>
            </a:r>
            <a:endParaRPr lang="en-IN" sz="1700"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93115D6-3651-44EA-AF6E-C3D285C30CC6}"/>
                  </a:ext>
                </a:extLst>
              </p:cNvPr>
              <p:cNvSpPr txBox="1"/>
              <p:nvPr/>
            </p:nvSpPr>
            <p:spPr>
              <a:xfrm>
                <a:off x="435077" y="2308795"/>
                <a:ext cx="8273845" cy="1244700"/>
              </a:xfrm>
              <a:prstGeom prst="rect">
                <a:avLst/>
              </a:prstGeom>
              <a:noFill/>
              <a:ln>
                <a:solidFill>
                  <a:srgbClr val="009900"/>
                </a:solid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1800" i="1" smtClean="0">
                              <a:latin typeface="Cambria Math"/>
                            </a:rPr>
                          </m:ctrlPr>
                        </m:sSubPr>
                        <m:e>
                          <m:r>
                            <m:rPr>
                              <m:sty m:val="p"/>
                            </m:rPr>
                            <a:rPr lang="en-US" sz="1800" b="0" i="0" smtClean="0">
                              <a:latin typeface="Cambria Math" panose="02040503050406030204" pitchFamily="18" charset="0"/>
                            </a:rPr>
                            <m:t>C</m:t>
                          </m:r>
                        </m:e>
                        <m:sub>
                          <m:r>
                            <m:rPr>
                              <m:sty m:val="p"/>
                            </m:rPr>
                            <a:rPr lang="en-US" sz="1800" b="0" i="0" smtClean="0">
                              <a:latin typeface="Cambria Math" panose="02040503050406030204" pitchFamily="18" charset="0"/>
                            </a:rPr>
                            <m:t>a</m:t>
                          </m:r>
                        </m:sub>
                      </m:sSub>
                      <m:sSub>
                        <m:sSubPr>
                          <m:ctrlPr>
                            <a:rPr lang="en-US" sz="1800" i="1">
                              <a:latin typeface="Cambria Math"/>
                            </a:rPr>
                          </m:ctrlPr>
                        </m:sSubPr>
                        <m:e>
                          <m:r>
                            <m:rPr>
                              <m:sty m:val="p"/>
                            </m:rPr>
                            <a:rPr lang="en-US" sz="1800" b="0" i="0" smtClean="0">
                              <a:latin typeface="Cambria Math" panose="02040503050406030204" pitchFamily="18" charset="0"/>
                            </a:rPr>
                            <m:t>H</m:t>
                          </m:r>
                        </m:e>
                        <m:sub>
                          <m:r>
                            <m:rPr>
                              <m:sty m:val="p"/>
                            </m:rPr>
                            <a:rPr lang="en-US" sz="1800" b="0" i="0" smtClean="0">
                              <a:latin typeface="Cambria Math" panose="02040503050406030204" pitchFamily="18" charset="0"/>
                            </a:rPr>
                            <m:t>b</m:t>
                          </m:r>
                        </m:sub>
                      </m:sSub>
                      <m:sSub>
                        <m:sSubPr>
                          <m:ctrlPr>
                            <a:rPr lang="en-US" sz="1800" i="1">
                              <a:latin typeface="Cambria Math"/>
                            </a:rPr>
                          </m:ctrlPr>
                        </m:sSubPr>
                        <m:e>
                          <m:r>
                            <m:rPr>
                              <m:sty m:val="p"/>
                            </m:rPr>
                            <a:rPr lang="en-US" sz="1800" b="0" i="0" smtClean="0">
                              <a:latin typeface="Cambria Math" panose="02040503050406030204" pitchFamily="18" charset="0"/>
                            </a:rPr>
                            <m:t>O</m:t>
                          </m:r>
                        </m:e>
                        <m:sub>
                          <m:r>
                            <m:rPr>
                              <m:sty m:val="p"/>
                            </m:rPr>
                            <a:rPr lang="en-US" sz="1800" b="0" i="0" smtClean="0">
                              <a:latin typeface="Cambria Math" panose="02040503050406030204" pitchFamily="18" charset="0"/>
                            </a:rPr>
                            <m:t>c</m:t>
                          </m:r>
                        </m:sub>
                      </m:sSub>
                      <m:sSub>
                        <m:sSubPr>
                          <m:ctrlPr>
                            <a:rPr lang="en-US" sz="1800" i="1">
                              <a:latin typeface="Cambria Math"/>
                            </a:rPr>
                          </m:ctrlPr>
                        </m:sSubPr>
                        <m:e>
                          <m:r>
                            <m:rPr>
                              <m:sty m:val="p"/>
                            </m:rPr>
                            <a:rPr lang="en-US" sz="1800" b="0" i="0" smtClean="0">
                              <a:latin typeface="Cambria Math" panose="02040503050406030204" pitchFamily="18" charset="0"/>
                            </a:rPr>
                            <m:t>N</m:t>
                          </m:r>
                        </m:e>
                        <m:sub>
                          <m:r>
                            <m:rPr>
                              <m:sty m:val="p"/>
                            </m:rPr>
                            <a:rPr lang="en-US" sz="1800" b="0" i="0" smtClean="0">
                              <a:latin typeface="Cambria Math" panose="02040503050406030204" pitchFamily="18" charset="0"/>
                            </a:rPr>
                            <m:t>d</m:t>
                          </m:r>
                        </m:sub>
                      </m:sSub>
                      <m:r>
                        <a:rPr lang="en-US" sz="1800" b="0" i="0" smtClean="0">
                          <a:latin typeface="Cambria Math" panose="02040503050406030204" pitchFamily="18" charset="0"/>
                        </a:rPr>
                        <m:t>+</m:t>
                      </m:r>
                      <m:sSub>
                        <m:sSubPr>
                          <m:ctrlPr>
                            <a:rPr lang="en-US" sz="1800" b="0" i="1" smtClean="0">
                              <a:latin typeface="Cambria Math"/>
                            </a:rPr>
                          </m:ctrlPr>
                        </m:sSubPr>
                        <m:e>
                          <m:d>
                            <m:dPr>
                              <m:ctrlPr>
                                <a:rPr lang="en-US" sz="1800" b="0" i="1" smtClean="0">
                                  <a:latin typeface="Cambria Math"/>
                                </a:rPr>
                              </m:ctrlPr>
                            </m:dPr>
                            <m:e>
                              <m:f>
                                <m:fPr>
                                  <m:ctrlPr>
                                    <a:rPr lang="en-US" sz="1800" i="1">
                                      <a:latin typeface="Cambria Math"/>
                                    </a:rPr>
                                  </m:ctrlPr>
                                </m:fPr>
                                <m:num>
                                  <m:r>
                                    <a:rPr lang="en-US" sz="1800" i="0">
                                      <a:latin typeface="Cambria Math" panose="02040503050406030204" pitchFamily="18" charset="0"/>
                                    </a:rPr>
                                    <m:t>4</m:t>
                                  </m:r>
                                  <m:r>
                                    <m:rPr>
                                      <m:sty m:val="p"/>
                                    </m:rPr>
                                    <a:rPr lang="en-US" sz="1800" i="0">
                                      <a:latin typeface="Cambria Math" panose="02040503050406030204" pitchFamily="18" charset="0"/>
                                    </a:rPr>
                                    <m:t>a</m:t>
                                  </m:r>
                                  <m:r>
                                    <a:rPr lang="en-US" sz="1800" b="0" i="0" smtClean="0">
                                      <a:latin typeface="Cambria Math" panose="02040503050406030204" pitchFamily="18" charset="0"/>
                                    </a:rPr>
                                    <m:t>−</m:t>
                                  </m:r>
                                  <m:r>
                                    <m:rPr>
                                      <m:sty m:val="p"/>
                                    </m:rPr>
                                    <a:rPr lang="en-US" sz="1800" i="0">
                                      <a:latin typeface="Cambria Math" panose="02040503050406030204" pitchFamily="18" charset="0"/>
                                    </a:rPr>
                                    <m:t>b</m:t>
                                  </m:r>
                                  <m:r>
                                    <a:rPr lang="en-US" sz="1800" i="0">
                                      <a:latin typeface="Cambria Math" panose="02040503050406030204" pitchFamily="18" charset="0"/>
                                    </a:rPr>
                                    <m:t>−2</m:t>
                                  </m:r>
                                  <m:r>
                                    <m:rPr>
                                      <m:sty m:val="p"/>
                                    </m:rPr>
                                    <a:rPr lang="en-US" sz="1800" i="0">
                                      <a:latin typeface="Cambria Math" panose="02040503050406030204" pitchFamily="18" charset="0"/>
                                    </a:rPr>
                                    <m:t>c</m:t>
                                  </m:r>
                                  <m:r>
                                    <a:rPr lang="en-US" sz="1800" b="0" i="0" smtClean="0">
                                      <a:latin typeface="Cambria Math" panose="02040503050406030204" pitchFamily="18" charset="0"/>
                                    </a:rPr>
                                    <m:t>+</m:t>
                                  </m:r>
                                  <m:r>
                                    <a:rPr lang="en-US" sz="1800" i="0">
                                      <a:latin typeface="Cambria Math" panose="02040503050406030204" pitchFamily="18" charset="0"/>
                                    </a:rPr>
                                    <m:t>3</m:t>
                                  </m:r>
                                  <m:r>
                                    <m:rPr>
                                      <m:sty m:val="p"/>
                                    </m:rPr>
                                    <a:rPr lang="en-US" sz="1800" i="0">
                                      <a:latin typeface="Cambria Math" panose="02040503050406030204" pitchFamily="18" charset="0"/>
                                    </a:rPr>
                                    <m:t>d</m:t>
                                  </m:r>
                                </m:num>
                                <m:den>
                                  <m:r>
                                    <a:rPr lang="en-US" sz="1800" i="0">
                                      <a:latin typeface="Cambria Math" panose="02040503050406030204" pitchFamily="18" charset="0"/>
                                    </a:rPr>
                                    <m:t>4</m:t>
                                  </m:r>
                                </m:den>
                              </m:f>
                            </m:e>
                          </m:d>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2</m:t>
                          </m:r>
                        </m:sub>
                      </m:sSub>
                      <m:r>
                        <m:rPr>
                          <m:sty m:val="p"/>
                        </m:rPr>
                        <a:rPr lang="en-US" sz="1800" b="0" i="0" smtClean="0">
                          <a:latin typeface="Cambria Math" panose="02040503050406030204" pitchFamily="18" charset="0"/>
                        </a:rPr>
                        <m:t>O</m:t>
                      </m:r>
                      <m:r>
                        <a:rPr lang="en-US" sz="1800" b="0" i="0" smtClean="0">
                          <a:latin typeface="Cambria Math" panose="02040503050406030204" pitchFamily="18" charset="0"/>
                          <a:ea typeface="Cambria Math" panose="02040503050406030204" pitchFamily="18" charset="0"/>
                        </a:rPr>
                        <m:t>→</m:t>
                      </m:r>
                      <m:d>
                        <m:dPr>
                          <m:ctrlPr>
                            <a:rPr lang="en-US" sz="1800" b="0" i="1" smtClean="0">
                              <a:latin typeface="Cambria Math"/>
                              <a:ea typeface="Cambria Math" panose="02040503050406030204" pitchFamily="18" charset="0"/>
                            </a:rPr>
                          </m:ctrlPr>
                        </m:dPr>
                        <m:e>
                          <m:f>
                            <m:fPr>
                              <m:ctrlPr>
                                <a:rPr lang="en-US" sz="1800" b="0" i="1" smtClean="0">
                                  <a:latin typeface="Cambria Math"/>
                                  <a:ea typeface="Cambria Math" panose="02040503050406030204" pitchFamily="18" charset="0"/>
                                </a:rPr>
                              </m:ctrlPr>
                            </m:fPr>
                            <m:num>
                              <m:r>
                                <a:rPr lang="en-US" sz="1800" b="0" i="0" smtClean="0">
                                  <a:latin typeface="Cambria Math" panose="02040503050406030204" pitchFamily="18" charset="0"/>
                                  <a:ea typeface="Cambria Math" panose="02040503050406030204" pitchFamily="18" charset="0"/>
                                </a:rPr>
                                <m:t>4</m:t>
                              </m:r>
                              <m:r>
                                <m:rPr>
                                  <m:sty m:val="p"/>
                                </m:rPr>
                                <a:rPr lang="en-US" sz="1800" b="0" i="0" smtClean="0">
                                  <a:latin typeface="Cambria Math" panose="02040503050406030204" pitchFamily="18" charset="0"/>
                                  <a:ea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−2</m:t>
                              </m:r>
                              <m:r>
                                <m:rPr>
                                  <m:sty m:val="p"/>
                                </m:rPr>
                                <a:rPr lang="en-US" sz="1800" b="0" i="0" smtClean="0">
                                  <a:latin typeface="Cambria Math" panose="02040503050406030204" pitchFamily="18" charset="0"/>
                                  <a:ea typeface="Cambria Math" panose="02040503050406030204" pitchFamily="18" charset="0"/>
                                </a:rPr>
                                <m:t>c</m:t>
                              </m:r>
                              <m:r>
                                <a:rPr lang="en-US" sz="1800" b="0" i="0" smtClean="0">
                                  <a:latin typeface="Cambria Math" panose="02040503050406030204" pitchFamily="18" charset="0"/>
                                  <a:ea typeface="Cambria Math" panose="02040503050406030204" pitchFamily="18" charset="0"/>
                                </a:rPr>
                                <m:t>−3</m:t>
                              </m:r>
                              <m:r>
                                <m:rPr>
                                  <m:sty m:val="p"/>
                                </m:rPr>
                                <a:rPr lang="en-US" sz="1800" b="0" i="0" smtClean="0">
                                  <a:latin typeface="Cambria Math" panose="02040503050406030204" pitchFamily="18" charset="0"/>
                                  <a:ea typeface="Cambria Math" panose="02040503050406030204" pitchFamily="18" charset="0"/>
                                </a:rPr>
                                <m:t>d</m:t>
                              </m:r>
                            </m:num>
                            <m:den>
                              <m:r>
                                <a:rPr lang="en-US" sz="1800" b="0" i="0" smtClean="0">
                                  <a:latin typeface="Cambria Math" panose="02040503050406030204" pitchFamily="18" charset="0"/>
                                  <a:ea typeface="Cambria Math" panose="02040503050406030204" pitchFamily="18" charset="0"/>
                                </a:rPr>
                                <m:t>8</m:t>
                              </m:r>
                            </m:den>
                          </m:f>
                        </m:e>
                      </m:d>
                      <m:r>
                        <m:rPr>
                          <m:sty m:val="p"/>
                        </m:rPr>
                        <a:rPr lang="en-US" sz="1800" b="0" i="0" smtClean="0">
                          <a:latin typeface="Cambria Math" panose="02040503050406030204" pitchFamily="18" charset="0"/>
                        </a:rPr>
                        <m:t>C</m:t>
                      </m:r>
                      <m:sSub>
                        <m:sSubPr>
                          <m:ctrlPr>
                            <a:rPr lang="en-US" sz="1800" b="0" i="1" smtClean="0">
                              <a:latin typeface="Cambria Math"/>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4</m:t>
                          </m:r>
                        </m:sub>
                      </m:sSub>
                      <m:r>
                        <a:rPr lang="en-US" sz="1800" b="0" i="0" smtClean="0">
                          <a:latin typeface="Cambria Math" panose="02040503050406030204" pitchFamily="18" charset="0"/>
                        </a:rPr>
                        <m:t>+</m:t>
                      </m:r>
                      <m:d>
                        <m:dPr>
                          <m:ctrlPr>
                            <a:rPr lang="en-US" sz="1800" b="0" i="1" smtClean="0">
                              <a:latin typeface="Cambria Math"/>
                            </a:rPr>
                          </m:ctrlPr>
                        </m:dPr>
                        <m:e>
                          <m:f>
                            <m:fPr>
                              <m:ctrlPr>
                                <a:rPr lang="en-US" sz="1800" i="1">
                                  <a:latin typeface="Cambria Math"/>
                                </a:rPr>
                              </m:ctrlPr>
                            </m:fPr>
                            <m:num>
                              <m:r>
                                <a:rPr lang="en-US" sz="1800" b="0" i="0" smtClean="0">
                                  <a:latin typeface="Cambria Math" panose="02040503050406030204" pitchFamily="18" charset="0"/>
                                </a:rPr>
                                <m:t>4</m:t>
                              </m:r>
                              <m:r>
                                <m:rPr>
                                  <m:sty m:val="p"/>
                                </m:rPr>
                                <a:rPr lang="en-US" sz="1800" b="0" i="0" smtClean="0">
                                  <a:latin typeface="Cambria Math" panose="02040503050406030204" pitchFamily="18" charset="0"/>
                                </a:rPr>
                                <m:t>a</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b</m:t>
                              </m:r>
                              <m:r>
                                <a:rPr lang="en-US" sz="1800" b="0" i="0" smtClean="0">
                                  <a:latin typeface="Cambria Math" panose="02040503050406030204" pitchFamily="18" charset="0"/>
                                </a:rPr>
                                <m:t>+2</m:t>
                              </m:r>
                              <m:r>
                                <m:rPr>
                                  <m:sty m:val="p"/>
                                </m:rPr>
                                <a:rPr lang="en-US" sz="1800" b="0" i="0" smtClean="0">
                                  <a:latin typeface="Cambria Math" panose="02040503050406030204" pitchFamily="18" charset="0"/>
                                </a:rPr>
                                <m:t>c</m:t>
                              </m:r>
                              <m:r>
                                <a:rPr lang="en-US" sz="1800" b="0" i="0" smtClean="0">
                                  <a:latin typeface="Cambria Math" panose="02040503050406030204" pitchFamily="18" charset="0"/>
                                </a:rPr>
                                <m:t>+3</m:t>
                              </m:r>
                              <m:r>
                                <m:rPr>
                                  <m:sty m:val="p"/>
                                </m:rPr>
                                <a:rPr lang="en-US" sz="1800" b="0" i="0" smtClean="0">
                                  <a:latin typeface="Cambria Math" panose="02040503050406030204" pitchFamily="18" charset="0"/>
                                </a:rPr>
                                <m:t>d</m:t>
                              </m:r>
                            </m:num>
                            <m:den>
                              <m:r>
                                <a:rPr lang="en-US" sz="1800" b="0" i="0" smtClean="0">
                                  <a:latin typeface="Cambria Math" panose="02040503050406030204" pitchFamily="18" charset="0"/>
                                </a:rPr>
                                <m:t>8</m:t>
                              </m:r>
                            </m:den>
                          </m:f>
                        </m:e>
                      </m:d>
                      <m:sSub>
                        <m:sSubPr>
                          <m:ctrlPr>
                            <a:rPr lang="en-US" sz="1800" i="1">
                              <a:latin typeface="Cambria Math"/>
                            </a:rPr>
                          </m:ctrlPr>
                        </m:sSubPr>
                        <m:e>
                          <m:r>
                            <m:rPr>
                              <m:sty m:val="p"/>
                            </m:rPr>
                            <a:rPr lang="en-US" sz="1800" b="0" i="0" smtClean="0">
                              <a:latin typeface="Cambria Math" panose="02040503050406030204" pitchFamily="18" charset="0"/>
                            </a:rPr>
                            <m:t>CO</m:t>
                          </m:r>
                        </m:e>
                        <m:sub>
                          <m:r>
                            <a:rPr lang="en-US" sz="1800" i="0">
                              <a:latin typeface="Cambria Math" panose="02040503050406030204" pitchFamily="18" charset="0"/>
                            </a:rPr>
                            <m:t>2</m:t>
                          </m:r>
                        </m:sub>
                      </m:s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dN</m:t>
                      </m:r>
                      <m:sSub>
                        <m:sSubPr>
                          <m:ctrlPr>
                            <a:rPr lang="en-US" sz="1800" b="0" i="1" smtClean="0">
                              <a:latin typeface="Cambria Math"/>
                            </a:rPr>
                          </m:ctrlPr>
                        </m:sSubPr>
                        <m:e>
                          <m:r>
                            <m:rPr>
                              <m:sty m:val="p"/>
                            </m:rPr>
                            <a:rPr lang="en-US" sz="1800" b="0" i="0" smtClean="0">
                              <a:latin typeface="Cambria Math" panose="02040503050406030204" pitchFamily="18" charset="0"/>
                            </a:rPr>
                            <m:t>H</m:t>
                          </m:r>
                        </m:e>
                        <m:sub>
                          <m:r>
                            <a:rPr lang="en-US" sz="1800" b="0" i="0" smtClean="0">
                              <a:latin typeface="Cambria Math" panose="02040503050406030204" pitchFamily="18" charset="0"/>
                            </a:rPr>
                            <m:t>3</m:t>
                          </m:r>
                        </m:sub>
                      </m:sSub>
                    </m:oMath>
                  </m:oMathPara>
                </a14:m>
                <a:endParaRPr lang="en-US" sz="1800" dirty="0"/>
              </a:p>
            </p:txBody>
          </p:sp>
        </mc:Choice>
        <mc:Fallback xmlns="">
          <p:sp>
            <p:nvSpPr>
              <p:cNvPr id="6" name="TextBox 5">
                <a:extLst>
                  <a:ext uri="{FF2B5EF4-FFF2-40B4-BE49-F238E27FC236}">
                    <a16:creationId xmlns:a16="http://schemas.microsoft.com/office/drawing/2014/main" id="{E93115D6-3651-44EA-AF6E-C3D285C30CC6}"/>
                  </a:ext>
                </a:extLst>
              </p:cNvPr>
              <p:cNvSpPr txBox="1">
                <a:spLocks noRot="1" noChangeAspect="1" noMove="1" noResize="1" noEditPoints="1" noAdjustHandles="1" noChangeArrowheads="1" noChangeShapeType="1" noTextEdit="1"/>
              </p:cNvSpPr>
              <p:nvPr/>
            </p:nvSpPr>
            <p:spPr>
              <a:xfrm>
                <a:off x="435077" y="2308795"/>
                <a:ext cx="8273845" cy="1244700"/>
              </a:xfrm>
              <a:prstGeom prst="rect">
                <a:avLst/>
              </a:prstGeom>
              <a:blipFill>
                <a:blip r:embed="rId5"/>
                <a:stretch>
                  <a:fillRect/>
                </a:stretch>
              </a:blipFill>
              <a:ln>
                <a:solidFill>
                  <a:srgbClr val="009900"/>
                </a:solidFill>
              </a:ln>
            </p:spPr>
            <p:txBody>
              <a:bodyPr/>
              <a:lstStyle/>
              <a:p>
                <a:r>
                  <a:rPr lang="en-US">
                    <a:noFill/>
                  </a:rPr>
                  <a:t> </a:t>
                </a:r>
              </a:p>
            </p:txBody>
          </p:sp>
        </mc:Fallback>
      </mc:AlternateContent>
      <p:sp>
        <p:nvSpPr>
          <p:cNvPr id="7" name="Rectangle 6">
            <a:extLst>
              <a:ext uri="{FF2B5EF4-FFF2-40B4-BE49-F238E27FC236}">
                <a16:creationId xmlns="" xmlns:a16="http://schemas.microsoft.com/office/drawing/2014/main" id="{8A86918B-9FF8-49EF-8197-FC4C73324076}"/>
              </a:ext>
            </a:extLst>
          </p:cNvPr>
          <p:cNvSpPr/>
          <p:nvPr/>
        </p:nvSpPr>
        <p:spPr>
          <a:xfrm>
            <a:off x="143572" y="3878415"/>
            <a:ext cx="8856849" cy="707886"/>
          </a:xfrm>
          <a:prstGeom prst="rect">
            <a:avLst/>
          </a:prstGeom>
        </p:spPr>
        <p:txBody>
          <a:bodyPr wrap="square">
            <a:spAutoFit/>
          </a:bodyPr>
          <a:lstStyle/>
          <a:p>
            <a:pPr algn="ctr"/>
            <a:r>
              <a:rPr lang="en-IN" i="1" u="sng" dirty="0">
                <a:solidFill>
                  <a:srgbClr val="FF3399"/>
                </a:solidFill>
              </a:rPr>
              <a:t>In practice, a portion of the waste would be used for synthesis of cell tissue. The actual volume of gas would about 0.85 times the theoretical value.</a:t>
            </a:r>
            <a:endParaRPr lang="en-IN" sz="1700" i="1" u="sng" dirty="0">
              <a:solidFill>
                <a:srgbClr val="FF3399"/>
              </a:solidFill>
            </a:endParaRPr>
          </a:p>
        </p:txBody>
      </p:sp>
      <p:sp>
        <p:nvSpPr>
          <p:cNvPr id="9" name="Rectangle 8">
            <a:extLst>
              <a:ext uri="{FF2B5EF4-FFF2-40B4-BE49-F238E27FC236}">
                <a16:creationId xmlns="" xmlns:a16="http://schemas.microsoft.com/office/drawing/2014/main" id="{762D0208-0701-434E-90C2-667DEC230DD0}"/>
              </a:ext>
            </a:extLst>
          </p:cNvPr>
          <p:cNvSpPr/>
          <p:nvPr/>
        </p:nvSpPr>
        <p:spPr>
          <a:xfrm>
            <a:off x="143571" y="4694843"/>
            <a:ext cx="8647767" cy="1015663"/>
          </a:xfrm>
          <a:prstGeom prst="rect">
            <a:avLst/>
          </a:prstGeom>
        </p:spPr>
        <p:txBody>
          <a:bodyPr wrap="square">
            <a:spAutoFit/>
          </a:bodyPr>
          <a:lstStyle/>
          <a:p>
            <a:pPr marL="342900" indent="-342900" algn="ctr">
              <a:buFont typeface="Wingdings" panose="05000000000000000000" pitchFamily="2" charset="2"/>
              <a:buChar char="Ø"/>
            </a:pPr>
            <a:r>
              <a:rPr lang="en-US" dirty="0"/>
              <a:t>Biogas is normally composed of 60-70% CH</a:t>
            </a:r>
            <a:r>
              <a:rPr lang="en-US" baseline="-25000" dirty="0"/>
              <a:t>4</a:t>
            </a:r>
            <a:r>
              <a:rPr lang="en-US" dirty="0"/>
              <a:t> and ~ 30% CO</a:t>
            </a:r>
            <a:r>
              <a:rPr lang="en-US" baseline="-25000" dirty="0"/>
              <a:t>2</a:t>
            </a:r>
            <a:r>
              <a:rPr lang="en-US" dirty="0"/>
              <a:t> and remaining 5% of nitrogen and other inert gases </a:t>
            </a:r>
          </a:p>
          <a:p>
            <a:pPr algn="ctr"/>
            <a:r>
              <a:rPr lang="en-US" dirty="0"/>
              <a:t>(calorific value ~ 36,000 kJ/m</a:t>
            </a:r>
            <a:r>
              <a:rPr lang="en-US" baseline="30000" dirty="0"/>
              <a:t>3</a:t>
            </a:r>
            <a:r>
              <a:rPr lang="en-US" dirty="0"/>
              <a:t>)</a:t>
            </a:r>
          </a:p>
        </p:txBody>
      </p:sp>
    </p:spTree>
    <p:extLst>
      <p:ext uri="{BB962C8B-B14F-4D97-AF65-F5344CB8AC3E}">
        <p14:creationId xmlns:p14="http://schemas.microsoft.com/office/powerpoint/2010/main" val="320315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3EB666-F13D-4409-B69F-2F18352193DB}"/>
              </a:ext>
            </a:extLst>
          </p:cNvPr>
          <p:cNvSpPr>
            <a:spLocks noGrp="1"/>
          </p:cNvSpPr>
          <p:nvPr>
            <p:ph type="title"/>
          </p:nvPr>
        </p:nvSpPr>
        <p:spPr/>
        <p:txBody>
          <a:bodyPr/>
          <a:lstStyle/>
          <a:p>
            <a:r>
              <a:rPr lang="en-US" dirty="0">
                <a:solidFill>
                  <a:schemeClr val="accent2"/>
                </a:solidFill>
              </a:rPr>
              <a:t>Summary Questions</a:t>
            </a:r>
          </a:p>
        </p:txBody>
      </p:sp>
      <p:sp>
        <p:nvSpPr>
          <p:cNvPr id="3" name="Content Placeholder 2">
            <a:extLst>
              <a:ext uri="{FF2B5EF4-FFF2-40B4-BE49-F238E27FC236}">
                <a16:creationId xmlns="" xmlns:a16="http://schemas.microsoft.com/office/drawing/2014/main" id="{27488694-3AE2-4D0C-A289-DC820F8ED084}"/>
              </a:ext>
            </a:extLst>
          </p:cNvPr>
          <p:cNvSpPr>
            <a:spLocks noGrp="1"/>
          </p:cNvSpPr>
          <p:nvPr>
            <p:ph idx="1"/>
          </p:nvPr>
        </p:nvSpPr>
        <p:spPr/>
        <p:txBody>
          <a:bodyPr/>
          <a:lstStyle/>
          <a:p>
            <a:pPr marL="0" indent="0">
              <a:buNone/>
            </a:pPr>
            <a:r>
              <a:rPr lang="en-US" sz="2400" dirty="0">
                <a:solidFill>
                  <a:schemeClr val="accent2"/>
                </a:solidFill>
              </a:rPr>
              <a:t>Q1) Estimate the amount of air required to completely oxidize 1 </a:t>
            </a:r>
            <a:r>
              <a:rPr lang="en-US" sz="2400" dirty="0" err="1">
                <a:solidFill>
                  <a:schemeClr val="accent2"/>
                </a:solidFill>
              </a:rPr>
              <a:t>tonne</a:t>
            </a:r>
            <a:r>
              <a:rPr lang="en-US" sz="2400" dirty="0">
                <a:solidFill>
                  <a:schemeClr val="accent2"/>
                </a:solidFill>
              </a:rPr>
              <a:t> of solid waste having the chemical formula C</a:t>
            </a:r>
            <a:r>
              <a:rPr lang="en-US" sz="2400" baseline="-25000" dirty="0">
                <a:solidFill>
                  <a:schemeClr val="accent2"/>
                </a:solidFill>
              </a:rPr>
              <a:t>50</a:t>
            </a:r>
            <a:r>
              <a:rPr lang="en-US" sz="2400" dirty="0">
                <a:solidFill>
                  <a:schemeClr val="accent2"/>
                </a:solidFill>
              </a:rPr>
              <a:t>H</a:t>
            </a:r>
            <a:r>
              <a:rPr lang="en-US" sz="2400" baseline="-25000" dirty="0">
                <a:solidFill>
                  <a:schemeClr val="accent2"/>
                </a:solidFill>
              </a:rPr>
              <a:t>100</a:t>
            </a:r>
            <a:r>
              <a:rPr lang="en-US" sz="2400" dirty="0">
                <a:solidFill>
                  <a:schemeClr val="accent2"/>
                </a:solidFill>
              </a:rPr>
              <a:t>O</a:t>
            </a:r>
            <a:r>
              <a:rPr lang="en-US" sz="2400" baseline="-25000" dirty="0">
                <a:solidFill>
                  <a:schemeClr val="accent2"/>
                </a:solidFill>
              </a:rPr>
              <a:t>40</a:t>
            </a:r>
            <a:r>
              <a:rPr lang="en-US" sz="2400" dirty="0">
                <a:solidFill>
                  <a:schemeClr val="accent2"/>
                </a:solidFill>
              </a:rPr>
              <a:t>N. </a:t>
            </a:r>
          </a:p>
          <a:p>
            <a:pPr marL="0" indent="0">
              <a:buNone/>
            </a:pPr>
            <a:endParaRPr lang="en-US" sz="2400" dirty="0">
              <a:solidFill>
                <a:schemeClr val="accent2"/>
              </a:solidFill>
            </a:endParaRPr>
          </a:p>
          <a:p>
            <a:pPr marL="0" indent="0">
              <a:buNone/>
            </a:pPr>
            <a:r>
              <a:rPr lang="en-US" sz="2400" dirty="0">
                <a:solidFill>
                  <a:schemeClr val="accent2"/>
                </a:solidFill>
              </a:rPr>
              <a:t>Q2) Explain why C/N ratio is an important parameter in biochemical processing of wastes?</a:t>
            </a:r>
          </a:p>
        </p:txBody>
      </p:sp>
      <p:sp>
        <p:nvSpPr>
          <p:cNvPr id="4" name="Slide Number Placeholder 3">
            <a:extLst>
              <a:ext uri="{FF2B5EF4-FFF2-40B4-BE49-F238E27FC236}">
                <a16:creationId xmlns="" xmlns:a16="http://schemas.microsoft.com/office/drawing/2014/main" id="{399D6A37-2D3D-428D-B161-256A91A28AF0}"/>
              </a:ext>
            </a:extLst>
          </p:cNvPr>
          <p:cNvSpPr>
            <a:spLocks noGrp="1"/>
          </p:cNvSpPr>
          <p:nvPr>
            <p:ph type="sldNum" sz="quarter" idx="12"/>
          </p:nvPr>
        </p:nvSpPr>
        <p:spPr>
          <a:xfrm>
            <a:off x="7010400" y="6345237"/>
            <a:ext cx="2133600" cy="476250"/>
          </a:xfrm>
        </p:spPr>
        <p:txBody>
          <a:bodyPr/>
          <a:lstStyle/>
          <a:p>
            <a:pPr>
              <a:defRPr/>
            </a:pPr>
            <a:fld id="{DA52E975-65DA-49A5-9519-670AAAB209AF}" type="slidenum">
              <a:rPr lang="en-US" altLang="en-US" smtClean="0"/>
              <a:pPr>
                <a:defRPr/>
              </a:pPr>
              <a:t>26</a:t>
            </a:fld>
            <a:endParaRPr lang="en-US" altLang="en-US"/>
          </a:p>
        </p:txBody>
      </p:sp>
    </p:spTree>
    <p:extLst>
      <p:ext uri="{BB962C8B-B14F-4D97-AF65-F5344CB8AC3E}">
        <p14:creationId xmlns:p14="http://schemas.microsoft.com/office/powerpoint/2010/main" val="224141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200" y="326543"/>
            <a:ext cx="8229600" cy="901892"/>
          </a:xfrm>
        </p:spPr>
        <p:txBody>
          <a:bodyPr/>
          <a:lstStyle/>
          <a:p>
            <a:r>
              <a:rPr lang="en-IN" sz="3200" dirty="0">
                <a:solidFill>
                  <a:schemeClr val="tx1"/>
                </a:solidFill>
              </a:rPr>
              <a:t>Biochemical Processes for the recovery of conversion products from MSW</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3</a:t>
            </a:fld>
            <a:endParaRPr lang="en-US" altLang="en-US" dirty="0"/>
          </a:p>
        </p:txBody>
      </p:sp>
      <p:graphicFrame>
        <p:nvGraphicFramePr>
          <p:cNvPr id="2" name="Table 2">
            <a:extLst>
              <a:ext uri="{FF2B5EF4-FFF2-40B4-BE49-F238E27FC236}">
                <a16:creationId xmlns="" xmlns:a16="http://schemas.microsoft.com/office/drawing/2014/main" id="{0FB3B15A-DD6D-4802-8072-33DF60843887}"/>
              </a:ext>
            </a:extLst>
          </p:cNvPr>
          <p:cNvGraphicFramePr>
            <a:graphicFrameLocks noGrp="1"/>
          </p:cNvGraphicFramePr>
          <p:nvPr>
            <p:extLst>
              <p:ext uri="{D42A27DB-BD31-4B8C-83A1-F6EECF244321}">
                <p14:modId xmlns:p14="http://schemas.microsoft.com/office/powerpoint/2010/main" val="403559991"/>
              </p:ext>
            </p:extLst>
          </p:nvPr>
        </p:nvGraphicFramePr>
        <p:xfrm>
          <a:off x="171767" y="1519770"/>
          <a:ext cx="8800465" cy="4852455"/>
        </p:xfrm>
        <a:graphic>
          <a:graphicData uri="http://schemas.openxmlformats.org/drawingml/2006/table">
            <a:tbl>
              <a:tblPr firstRow="1" bandRow="1">
                <a:tableStyleId>{72833802-FEF1-4C79-8D5D-14CF1EAF98D9}</a:tableStyleId>
              </a:tblPr>
              <a:tblGrid>
                <a:gridCol w="2078355">
                  <a:extLst>
                    <a:ext uri="{9D8B030D-6E8A-4147-A177-3AD203B41FA5}">
                      <a16:colId xmlns="" xmlns:a16="http://schemas.microsoft.com/office/drawing/2014/main" val="1352610280"/>
                    </a:ext>
                  </a:extLst>
                </a:gridCol>
                <a:gridCol w="2168843">
                  <a:extLst>
                    <a:ext uri="{9D8B030D-6E8A-4147-A177-3AD203B41FA5}">
                      <a16:colId xmlns="" xmlns:a16="http://schemas.microsoft.com/office/drawing/2014/main" val="2040385322"/>
                    </a:ext>
                  </a:extLst>
                </a:gridCol>
                <a:gridCol w="4553267">
                  <a:extLst>
                    <a:ext uri="{9D8B030D-6E8A-4147-A177-3AD203B41FA5}">
                      <a16:colId xmlns="" xmlns:a16="http://schemas.microsoft.com/office/drawing/2014/main" val="2255055348"/>
                    </a:ext>
                  </a:extLst>
                </a:gridCol>
              </a:tblGrid>
              <a:tr h="805899">
                <a:tc>
                  <a:txBody>
                    <a:bodyPr/>
                    <a:lstStyle/>
                    <a:p>
                      <a:pPr algn="ctr"/>
                      <a:r>
                        <a:rPr lang="en-US" sz="1600" dirty="0"/>
                        <a:t>Process</a:t>
                      </a:r>
                    </a:p>
                  </a:txBody>
                  <a:tcPr anchor="ctr"/>
                </a:tc>
                <a:tc>
                  <a:txBody>
                    <a:bodyPr/>
                    <a:lstStyle/>
                    <a:p>
                      <a:pPr algn="ctr"/>
                      <a:r>
                        <a:rPr lang="en-US" sz="1600" dirty="0"/>
                        <a:t>Conversion product</a:t>
                      </a:r>
                    </a:p>
                  </a:txBody>
                  <a:tcPr anchor="ctr"/>
                </a:tc>
                <a:tc>
                  <a:txBody>
                    <a:bodyPr/>
                    <a:lstStyle/>
                    <a:p>
                      <a:pPr algn="ctr"/>
                      <a:r>
                        <a:rPr lang="en-US" sz="1600" dirty="0"/>
                        <a:t>Preprocessing </a:t>
                      </a:r>
                    </a:p>
                  </a:txBody>
                  <a:tcPr anchor="ctr"/>
                </a:tc>
                <a:extLst>
                  <a:ext uri="{0D108BD9-81ED-4DB2-BD59-A6C34878D82A}">
                    <a16:rowId xmlns="" xmlns:a16="http://schemas.microsoft.com/office/drawing/2014/main" val="277091650"/>
                  </a:ext>
                </a:extLst>
              </a:tr>
              <a:tr h="805899">
                <a:tc>
                  <a:txBody>
                    <a:bodyPr/>
                    <a:lstStyle/>
                    <a:p>
                      <a:pPr algn="ctr"/>
                      <a:r>
                        <a:rPr lang="en-US" sz="1600" b="1" dirty="0">
                          <a:solidFill>
                            <a:srgbClr val="009900"/>
                          </a:solidFill>
                        </a:rPr>
                        <a:t>Aerobic conversion</a:t>
                      </a:r>
                    </a:p>
                  </a:txBody>
                  <a:tcPr anchor="ctr"/>
                </a:tc>
                <a:tc>
                  <a:txBody>
                    <a:bodyPr/>
                    <a:lstStyle/>
                    <a:p>
                      <a:pPr algn="ctr"/>
                      <a:r>
                        <a:rPr lang="en-US" sz="1600" b="1" dirty="0">
                          <a:solidFill>
                            <a:srgbClr val="009900"/>
                          </a:solidFill>
                        </a:rPr>
                        <a:t>Compost </a:t>
                      </a:r>
                    </a:p>
                    <a:p>
                      <a:pPr algn="ctr"/>
                      <a:r>
                        <a:rPr lang="en-US" sz="1600" b="1" dirty="0">
                          <a:solidFill>
                            <a:srgbClr val="009900"/>
                          </a:solidFill>
                        </a:rPr>
                        <a:t>(soil conditioner)</a:t>
                      </a:r>
                    </a:p>
                  </a:txBody>
                  <a:tcPr anchor="ctr"/>
                </a:tc>
                <a:tc>
                  <a:txBody>
                    <a:bodyPr/>
                    <a:lstStyle/>
                    <a:p>
                      <a:pPr algn="ctr"/>
                      <a:r>
                        <a:rPr lang="en-US" sz="1600" b="1" dirty="0">
                          <a:solidFill>
                            <a:srgbClr val="009900"/>
                          </a:solidFill>
                        </a:rPr>
                        <a:t>Separation of organic fraction, </a:t>
                      </a:r>
                    </a:p>
                    <a:p>
                      <a:pPr algn="ctr"/>
                      <a:r>
                        <a:rPr lang="en-US" sz="1600" b="1" dirty="0">
                          <a:solidFill>
                            <a:srgbClr val="009900"/>
                          </a:solidFill>
                        </a:rPr>
                        <a:t>particle size reduction </a:t>
                      </a:r>
                    </a:p>
                  </a:txBody>
                  <a:tcPr anchor="ctr"/>
                </a:tc>
                <a:extLst>
                  <a:ext uri="{0D108BD9-81ED-4DB2-BD59-A6C34878D82A}">
                    <a16:rowId xmlns="" xmlns:a16="http://schemas.microsoft.com/office/drawing/2014/main" val="1543095969"/>
                  </a:ext>
                </a:extLst>
              </a:tr>
              <a:tr h="805899">
                <a:tc>
                  <a:txBody>
                    <a:bodyPr/>
                    <a:lstStyle/>
                    <a:p>
                      <a:pPr algn="ctr"/>
                      <a:r>
                        <a:rPr lang="en-US" sz="1600" dirty="0"/>
                        <a:t>Alkaline hydrolysis</a:t>
                      </a:r>
                    </a:p>
                  </a:txBody>
                  <a:tcPr anchor="ctr"/>
                </a:tc>
                <a:tc>
                  <a:txBody>
                    <a:bodyPr/>
                    <a:lstStyle/>
                    <a:p>
                      <a:pPr algn="ctr"/>
                      <a:r>
                        <a:rPr lang="en-US" sz="1600" dirty="0"/>
                        <a:t>Organic acids</a:t>
                      </a:r>
                    </a:p>
                  </a:txBody>
                  <a:tcPr anchor="ctr"/>
                </a:tc>
                <a:tc>
                  <a:txBody>
                    <a:bodyPr/>
                    <a:lstStyle/>
                    <a:p>
                      <a:pPr algn="ctr"/>
                      <a:r>
                        <a:rPr lang="en-US" sz="1600" dirty="0"/>
                        <a:t>Separation of organic fraction, </a:t>
                      </a:r>
                    </a:p>
                    <a:p>
                      <a:pPr algn="ctr"/>
                      <a:r>
                        <a:rPr lang="en-US" sz="1600" dirty="0"/>
                        <a:t>particle size reduction </a:t>
                      </a:r>
                    </a:p>
                  </a:txBody>
                  <a:tcPr anchor="ctr"/>
                </a:tc>
                <a:extLst>
                  <a:ext uri="{0D108BD9-81ED-4DB2-BD59-A6C34878D82A}">
                    <a16:rowId xmlns="" xmlns:a16="http://schemas.microsoft.com/office/drawing/2014/main" val="4266728690"/>
                  </a:ext>
                </a:extLst>
              </a:tr>
              <a:tr h="8058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Anaerobic digestion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 landfill)</a:t>
                      </a:r>
                    </a:p>
                  </a:txBody>
                  <a:tcPr anchor="ctr"/>
                </a:tc>
                <a:tc>
                  <a:txBody>
                    <a:bodyPr/>
                    <a:lstStyle/>
                    <a:p>
                      <a:pPr algn="ctr"/>
                      <a:r>
                        <a:rPr lang="en-US" sz="1600" dirty="0"/>
                        <a:t>Methane </a:t>
                      </a:r>
                    </a:p>
                  </a:txBody>
                  <a:tcPr anchor="ctr"/>
                </a:tc>
                <a:tc>
                  <a:txBody>
                    <a:bodyPr/>
                    <a:lstStyle/>
                    <a:p>
                      <a:pPr algn="ctr"/>
                      <a:r>
                        <a:rPr lang="en-US" sz="1600" dirty="0"/>
                        <a:t>None, other than placement in containers</a:t>
                      </a:r>
                    </a:p>
                  </a:txBody>
                  <a:tcPr anchor="ctr"/>
                </a:tc>
                <a:extLst>
                  <a:ext uri="{0D108BD9-81ED-4DB2-BD59-A6C34878D82A}">
                    <a16:rowId xmlns="" xmlns:a16="http://schemas.microsoft.com/office/drawing/2014/main" val="3658224673"/>
                  </a:ext>
                </a:extLst>
              </a:tr>
              <a:tr h="805899">
                <a:tc>
                  <a:txBody>
                    <a:bodyPr/>
                    <a:lstStyle/>
                    <a:p>
                      <a:pPr algn="ctr"/>
                      <a:r>
                        <a:rPr lang="en-US" sz="1600" b="1" dirty="0">
                          <a:solidFill>
                            <a:srgbClr val="009900"/>
                          </a:solidFill>
                        </a:rPr>
                        <a:t>Anaerobic digestion</a:t>
                      </a:r>
                    </a:p>
                  </a:txBody>
                  <a:tcPr anchor="ctr"/>
                </a:tc>
                <a:tc>
                  <a:txBody>
                    <a:bodyPr/>
                    <a:lstStyle/>
                    <a:p>
                      <a:pPr algn="ctr"/>
                      <a:r>
                        <a:rPr lang="en-US" sz="1600" b="1" dirty="0">
                          <a:solidFill>
                            <a:srgbClr val="009900"/>
                          </a:solidFill>
                        </a:rPr>
                        <a:t>Methane </a:t>
                      </a:r>
                    </a:p>
                  </a:txBody>
                  <a:tcPr anchor="ctr"/>
                </a:tc>
                <a:tc>
                  <a:txBody>
                    <a:bodyPr/>
                    <a:lstStyle/>
                    <a:p>
                      <a:pPr algn="ctr"/>
                      <a:r>
                        <a:rPr lang="en-US" sz="1600" b="1" dirty="0">
                          <a:solidFill>
                            <a:srgbClr val="009900"/>
                          </a:solidFill>
                        </a:rPr>
                        <a:t>Separation of organic fraction, </a:t>
                      </a:r>
                    </a:p>
                    <a:p>
                      <a:pPr algn="ctr"/>
                      <a:r>
                        <a:rPr lang="en-US" sz="1600" b="1" dirty="0">
                          <a:solidFill>
                            <a:srgbClr val="009900"/>
                          </a:solidFill>
                        </a:rPr>
                        <a:t>particle size reduction </a:t>
                      </a:r>
                    </a:p>
                  </a:txBody>
                  <a:tcPr anchor="ctr"/>
                </a:tc>
                <a:extLst>
                  <a:ext uri="{0D108BD9-81ED-4DB2-BD59-A6C34878D82A}">
                    <a16:rowId xmlns="" xmlns:a16="http://schemas.microsoft.com/office/drawing/2014/main" val="3421258030"/>
                  </a:ext>
                </a:extLst>
              </a:tr>
              <a:tr h="805899">
                <a:tc>
                  <a:txBody>
                    <a:bodyPr/>
                    <a:lstStyle/>
                    <a:p>
                      <a:pPr algn="ctr"/>
                      <a:r>
                        <a:rPr lang="en-US" sz="1600" dirty="0"/>
                        <a:t>Fermentation</a:t>
                      </a:r>
                    </a:p>
                  </a:txBody>
                  <a:tcPr anchor="ctr"/>
                </a:tc>
                <a:tc>
                  <a:txBody>
                    <a:bodyPr/>
                    <a:lstStyle/>
                    <a:p>
                      <a:pPr algn="ctr"/>
                      <a:r>
                        <a:rPr lang="en-US" sz="1600" dirty="0"/>
                        <a:t>Ethanol, </a:t>
                      </a:r>
                    </a:p>
                    <a:p>
                      <a:pPr algn="ctr"/>
                      <a:r>
                        <a:rPr lang="en-US" sz="1600" dirty="0"/>
                        <a:t>single-cell protein </a:t>
                      </a:r>
                    </a:p>
                  </a:txBody>
                  <a:tcPr anchor="ctr"/>
                </a:tc>
                <a:tc>
                  <a:txBody>
                    <a:bodyPr/>
                    <a:lstStyle/>
                    <a:p>
                      <a:pPr algn="ctr"/>
                      <a:r>
                        <a:rPr lang="en-US" sz="1600" dirty="0"/>
                        <a:t>Separation of organic fraction,</a:t>
                      </a:r>
                    </a:p>
                    <a:p>
                      <a:pPr algn="ctr"/>
                      <a:r>
                        <a:rPr lang="en-US" sz="1600" dirty="0"/>
                        <a:t> particle size reduction, </a:t>
                      </a:r>
                    </a:p>
                    <a:p>
                      <a:pPr algn="ctr"/>
                      <a:r>
                        <a:rPr lang="en-US" sz="1600" dirty="0"/>
                        <a:t>acid or enzymatic hydrolysis to produce glucose</a:t>
                      </a:r>
                    </a:p>
                  </a:txBody>
                  <a:tcPr anchor="ctr"/>
                </a:tc>
                <a:extLst>
                  <a:ext uri="{0D108BD9-81ED-4DB2-BD59-A6C34878D82A}">
                    <a16:rowId xmlns="" xmlns:a16="http://schemas.microsoft.com/office/drawing/2014/main" val="417496349"/>
                  </a:ext>
                </a:extLst>
              </a:tr>
            </a:tbl>
          </a:graphicData>
        </a:graphic>
      </p:graphicFrame>
      <p:pic>
        <p:nvPicPr>
          <p:cNvPr id="3" name="Lecture_5_Slide_3">
            <a:hlinkClick r:id="" action="ppaction://media"/>
            <a:extLst>
              <a:ext uri="{FF2B5EF4-FFF2-40B4-BE49-F238E27FC236}">
                <a16:creationId xmlns="" xmlns:a16="http://schemas.microsoft.com/office/drawing/2014/main" id="{B4BD47FA-F75F-4C20-AEDC-103060D143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 y="180975"/>
            <a:ext cx="609600" cy="609600"/>
          </a:xfrm>
          <a:prstGeom prst="rect">
            <a:avLst/>
          </a:prstGeom>
        </p:spPr>
      </p:pic>
    </p:spTree>
    <p:extLst>
      <p:ext uri="{BB962C8B-B14F-4D97-AF65-F5344CB8AC3E}">
        <p14:creationId xmlns:p14="http://schemas.microsoft.com/office/powerpoint/2010/main" val="30510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4</a:t>
            </a:fld>
            <a:endParaRPr lang="en-US" altLang="en-US" dirty="0"/>
          </a:p>
        </p:txBody>
      </p:sp>
      <p:sp>
        <p:nvSpPr>
          <p:cNvPr id="9" name="Rectangle 8">
            <a:extLst>
              <a:ext uri="{FF2B5EF4-FFF2-40B4-BE49-F238E27FC236}">
                <a16:creationId xmlns="" xmlns:a16="http://schemas.microsoft.com/office/drawing/2014/main" id="{1CFE2048-4F06-42B1-92E8-28AADCF6E2E1}"/>
              </a:ext>
            </a:extLst>
          </p:cNvPr>
          <p:cNvSpPr/>
          <p:nvPr/>
        </p:nvSpPr>
        <p:spPr>
          <a:xfrm>
            <a:off x="266587" y="1082271"/>
            <a:ext cx="8610822" cy="4570482"/>
          </a:xfrm>
          <a:prstGeom prst="rect">
            <a:avLst/>
          </a:prstGeom>
        </p:spPr>
        <p:txBody>
          <a:bodyPr wrap="square">
            <a:spAutoFit/>
          </a:bodyPr>
          <a:lstStyle/>
          <a:p>
            <a:pPr marL="342900" indent="-342900" algn="just">
              <a:buFont typeface="Wingdings" panose="05000000000000000000" pitchFamily="2" charset="2"/>
              <a:buChar char="Ø"/>
            </a:pPr>
            <a:r>
              <a:rPr lang="en-IN" dirty="0">
                <a:latin typeface="+mn-lt"/>
              </a:rPr>
              <a:t>If the organic materials (excluding plastics, rubber, and leather) are separated from MSW, and are subjected to bacterial decomposition, the end product remaining after </a:t>
            </a:r>
            <a:r>
              <a:rPr lang="en-IN" i="1" dirty="0">
                <a:latin typeface="+mn-lt"/>
              </a:rPr>
              <a:t>dissimilatory</a:t>
            </a:r>
            <a:r>
              <a:rPr lang="en-IN" dirty="0">
                <a:latin typeface="+mn-lt"/>
              </a:rPr>
              <a:t> and </a:t>
            </a:r>
            <a:r>
              <a:rPr lang="en-IN" i="1" dirty="0">
                <a:latin typeface="+mn-lt"/>
              </a:rPr>
              <a:t>assimilatory</a:t>
            </a:r>
            <a:r>
              <a:rPr lang="en-IN" dirty="0">
                <a:latin typeface="+mn-lt"/>
              </a:rPr>
              <a:t> bacterial activity is called </a:t>
            </a:r>
            <a:r>
              <a:rPr lang="en-IN" i="1" dirty="0">
                <a:solidFill>
                  <a:srgbClr val="663300"/>
                </a:solidFill>
                <a:latin typeface="+mn-lt"/>
              </a:rPr>
              <a:t>compost</a:t>
            </a:r>
            <a:r>
              <a:rPr lang="en-IN" dirty="0">
                <a:latin typeface="+mn-lt"/>
              </a:rPr>
              <a:t> or </a:t>
            </a:r>
            <a:r>
              <a:rPr lang="en-IN" i="1" dirty="0">
                <a:solidFill>
                  <a:srgbClr val="663300"/>
                </a:solidFill>
                <a:latin typeface="+mn-lt"/>
              </a:rPr>
              <a:t>humus</a:t>
            </a:r>
            <a:r>
              <a:rPr lang="en-IN" dirty="0">
                <a:latin typeface="+mn-lt"/>
              </a:rPr>
              <a:t>.</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The entire process involving both separation and bacterial conversion of the organic solid wastes is known as </a:t>
            </a:r>
            <a:r>
              <a:rPr lang="en-IN" u="sng" dirty="0">
                <a:solidFill>
                  <a:srgbClr val="FF3399"/>
                </a:solidFill>
                <a:latin typeface="+mn-lt"/>
              </a:rPr>
              <a:t>composting</a:t>
            </a:r>
            <a:r>
              <a:rPr lang="en-IN" dirty="0">
                <a:latin typeface="+mn-lt"/>
              </a:rPr>
              <a:t>. </a:t>
            </a:r>
          </a:p>
          <a:p>
            <a:pPr marL="342900" indent="-342900" algn="just">
              <a:buFont typeface="Wingdings" panose="05000000000000000000" pitchFamily="2" charset="2"/>
              <a:buChar char="Ø"/>
            </a:pPr>
            <a:endParaRPr lang="en-IN" dirty="0">
              <a:latin typeface="+mn-lt"/>
            </a:endParaRPr>
          </a:p>
          <a:p>
            <a:pPr marL="342900" indent="-342900" algn="just">
              <a:buFont typeface="Wingdings" panose="05000000000000000000" pitchFamily="2" charset="2"/>
              <a:buChar char="Ø"/>
            </a:pPr>
            <a:r>
              <a:rPr lang="en-IN" dirty="0">
                <a:latin typeface="+mn-lt"/>
              </a:rPr>
              <a:t>Most composting operations involve 3 basic steps:</a:t>
            </a:r>
          </a:p>
          <a:p>
            <a:pPr marL="457200" indent="-457200" algn="just">
              <a:buFont typeface="+mj-lt"/>
              <a:buAutoNum type="arabicParenR"/>
            </a:pPr>
            <a:r>
              <a:rPr lang="en-IN" dirty="0">
                <a:latin typeface="+mn-lt"/>
              </a:rPr>
              <a:t>Preparation of the solid wastes</a:t>
            </a:r>
          </a:p>
          <a:p>
            <a:pPr marL="914400" lvl="1" indent="-457200" algn="just">
              <a:buFont typeface="Wingdings" panose="05000000000000000000" pitchFamily="2" charset="2"/>
              <a:buChar char="q"/>
            </a:pPr>
            <a:r>
              <a:rPr lang="en-IN" sz="1700" i="1" dirty="0">
                <a:latin typeface="+mn-lt"/>
              </a:rPr>
              <a:t>Receiving, sorting, separation, size reduction, moisture and nutrient addition</a:t>
            </a:r>
          </a:p>
          <a:p>
            <a:pPr marL="457200" indent="-457200" algn="just">
              <a:buFont typeface="+mj-lt"/>
              <a:buAutoNum type="arabicParenR"/>
            </a:pPr>
            <a:r>
              <a:rPr lang="en-IN" dirty="0">
                <a:latin typeface="+mn-lt"/>
              </a:rPr>
              <a:t>Decomposition of the solid wastes</a:t>
            </a:r>
          </a:p>
          <a:p>
            <a:pPr marL="914400" lvl="1" indent="-457200" algn="just">
              <a:buFont typeface="Wingdings" panose="05000000000000000000" pitchFamily="2" charset="2"/>
              <a:buChar char="q"/>
            </a:pPr>
            <a:r>
              <a:rPr lang="en-IN" sz="1700" i="1" dirty="0">
                <a:latin typeface="+mn-lt"/>
              </a:rPr>
              <a:t>Several techniques used to convert waste to humus</a:t>
            </a:r>
          </a:p>
          <a:p>
            <a:pPr marL="457200" indent="-457200" algn="just">
              <a:buFont typeface="+mj-lt"/>
              <a:buAutoNum type="arabicParenR"/>
            </a:pPr>
            <a:r>
              <a:rPr lang="en-IN" dirty="0">
                <a:latin typeface="+mn-lt"/>
              </a:rPr>
              <a:t>Product preparation and marketing</a:t>
            </a:r>
          </a:p>
          <a:p>
            <a:pPr marL="800100" lvl="1" indent="-342900" algn="just">
              <a:buFont typeface="Wingdings" panose="05000000000000000000" pitchFamily="2" charset="2"/>
              <a:buChar char="q"/>
            </a:pPr>
            <a:r>
              <a:rPr lang="en-IN" sz="1700" i="1" dirty="0">
                <a:latin typeface="+mn-lt"/>
              </a:rPr>
              <a:t>Fine grinding, blending with additives, granulation, bagging, storage</a:t>
            </a:r>
          </a:p>
        </p:txBody>
      </p:sp>
      <p:pic>
        <p:nvPicPr>
          <p:cNvPr id="2" name="Lecture_5_Slide_4">
            <a:hlinkClick r:id="" action="ppaction://media"/>
            <a:extLst>
              <a:ext uri="{FF2B5EF4-FFF2-40B4-BE49-F238E27FC236}">
                <a16:creationId xmlns="" xmlns:a16="http://schemas.microsoft.com/office/drawing/2014/main" id="{DD07EA3D-D1A4-4A24-AA61-926909851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250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5</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266587" y="962964"/>
            <a:ext cx="8610822" cy="5016758"/>
          </a:xfrm>
          <a:prstGeom prst="rect">
            <a:avLst/>
          </a:prstGeom>
        </p:spPr>
        <p:txBody>
          <a:bodyPr wrap="square">
            <a:spAutoFit/>
          </a:bodyPr>
          <a:lstStyle/>
          <a:p>
            <a:pPr algn="just"/>
            <a:r>
              <a:rPr lang="en-US" i="1" u="sng" dirty="0">
                <a:solidFill>
                  <a:srgbClr val="FF3399"/>
                </a:solidFill>
              </a:rPr>
              <a:t>Four process variables in composting process</a:t>
            </a:r>
            <a:r>
              <a:rPr lang="en-US" dirty="0"/>
              <a:t>:</a:t>
            </a:r>
          </a:p>
          <a:p>
            <a:pPr algn="just"/>
            <a:endParaRPr lang="en-US" u="sng" dirty="0"/>
          </a:p>
          <a:p>
            <a:pPr marL="457200" indent="-457200" algn="just">
              <a:buAutoNum type="arabicPeriod"/>
            </a:pPr>
            <a:r>
              <a:rPr lang="en-US" u="sng" dirty="0"/>
              <a:t>Organic matter</a:t>
            </a:r>
            <a:r>
              <a:rPr lang="en-US" dirty="0"/>
              <a:t>:  Includes </a:t>
            </a:r>
            <a:r>
              <a:rPr lang="en-US" dirty="0">
                <a:latin typeface="+mn-lt"/>
              </a:rPr>
              <a:t>plant materials and some animal manures. </a:t>
            </a:r>
          </a:p>
          <a:p>
            <a:pPr marL="342900" indent="-342900" algn="just">
              <a:buFont typeface="Arial" panose="020B0604020202020204" pitchFamily="34" charset="0"/>
              <a:buChar char="•"/>
            </a:pPr>
            <a:r>
              <a:rPr lang="en-US" dirty="0">
                <a:latin typeface="+mn-lt"/>
              </a:rPr>
              <a:t>Should include a mixture of </a:t>
            </a:r>
          </a:p>
          <a:p>
            <a:pPr marL="800100" lvl="1" indent="-342900" algn="just">
              <a:buFont typeface="Arial" panose="020B0604020202020204" pitchFamily="34" charset="0"/>
              <a:buChar char="•"/>
            </a:pPr>
            <a:r>
              <a:rPr lang="en-US" dirty="0">
                <a:latin typeface="+mn-lt"/>
              </a:rPr>
              <a:t>Brown organic material: Carbon-rich materials like, dead leaves, twigs, etc.</a:t>
            </a:r>
          </a:p>
          <a:p>
            <a:pPr marL="800100" lvl="1" indent="-342900" algn="just">
              <a:buFont typeface="Arial" panose="020B0604020202020204" pitchFamily="34" charset="0"/>
              <a:buChar char="•"/>
            </a:pPr>
            <a:r>
              <a:rPr lang="en-US" dirty="0">
                <a:latin typeface="+mn-lt"/>
              </a:rPr>
              <a:t>Green organic material: Nitrogen-rich materials like, lawn clippings, food scraps, manure, etc.</a:t>
            </a:r>
          </a:p>
          <a:p>
            <a:pPr marL="342900" indent="-342900" algn="just">
              <a:buFont typeface="Arial" panose="020B0604020202020204" pitchFamily="34" charset="0"/>
              <a:buChar char="•"/>
            </a:pPr>
            <a:r>
              <a:rPr lang="en-US" dirty="0">
                <a:latin typeface="+mn-lt"/>
              </a:rPr>
              <a:t>Brown materials supply carbon, while green materials supply nitrogen</a:t>
            </a:r>
            <a:r>
              <a:rPr lang="en-US" dirty="0"/>
              <a:t>, moisture, oxygen, and bacteria.</a:t>
            </a:r>
          </a:p>
          <a:p>
            <a:pPr algn="just"/>
            <a:endParaRPr lang="en-US" u="sng" dirty="0">
              <a:solidFill>
                <a:srgbClr val="663300"/>
              </a:solidFill>
              <a:latin typeface="+mn-lt"/>
            </a:endParaRPr>
          </a:p>
          <a:p>
            <a:pPr algn="just"/>
            <a:r>
              <a:rPr lang="en-US" dirty="0">
                <a:latin typeface="+mn-lt"/>
              </a:rPr>
              <a:t>2. </a:t>
            </a:r>
            <a:r>
              <a:rPr lang="en-US" u="sng" dirty="0">
                <a:latin typeface="+mn-lt"/>
              </a:rPr>
              <a:t>Moisture content</a:t>
            </a:r>
            <a:r>
              <a:rPr lang="en-US" dirty="0">
                <a:latin typeface="+mn-lt"/>
              </a:rPr>
              <a:t>: </a:t>
            </a:r>
          </a:p>
          <a:p>
            <a:pPr marL="342900" indent="-342900" algn="just">
              <a:buFont typeface="Arial" panose="020B0604020202020204" pitchFamily="34" charset="0"/>
              <a:buChar char="•"/>
            </a:pPr>
            <a:r>
              <a:rPr lang="en-US" dirty="0">
                <a:latin typeface="+mn-lt"/>
              </a:rPr>
              <a:t>Important to support the composting process by microbes. </a:t>
            </a:r>
          </a:p>
          <a:p>
            <a:pPr marL="342900" indent="-342900" algn="just">
              <a:buFont typeface="Arial" panose="020B0604020202020204" pitchFamily="34" charset="0"/>
              <a:buChar char="•"/>
            </a:pPr>
            <a:r>
              <a:rPr lang="en-US" dirty="0">
                <a:latin typeface="+mn-lt"/>
              </a:rPr>
              <a:t>If the pile is too dry, materials will decompose very slowly. </a:t>
            </a:r>
          </a:p>
          <a:p>
            <a:pPr marL="342900" indent="-342900" algn="just">
              <a:buFont typeface="Arial" panose="020B0604020202020204" pitchFamily="34" charset="0"/>
              <a:buChar char="•"/>
            </a:pPr>
            <a:r>
              <a:rPr lang="en-US" dirty="0">
                <a:latin typeface="+mn-lt"/>
              </a:rPr>
              <a:t>If the pile is too wet, turn the pile and mix the materials or add dry, brown organic materials.</a:t>
            </a:r>
            <a:endParaRPr lang="en-IN" sz="1700" dirty="0">
              <a:latin typeface="+mn-lt"/>
            </a:endParaRPr>
          </a:p>
        </p:txBody>
      </p:sp>
      <p:pic>
        <p:nvPicPr>
          <p:cNvPr id="2" name="Lecture_5_Slide_5">
            <a:hlinkClick r:id="" action="ppaction://media"/>
            <a:extLst>
              <a:ext uri="{FF2B5EF4-FFF2-40B4-BE49-F238E27FC236}">
                <a16:creationId xmlns="" xmlns:a16="http://schemas.microsoft.com/office/drawing/2014/main" id="{FDD2C8A2-93DA-4FD2-B725-0707A362E2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00486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6</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266587" y="982031"/>
            <a:ext cx="8610822" cy="4708981"/>
          </a:xfrm>
          <a:prstGeom prst="rect">
            <a:avLst/>
          </a:prstGeom>
        </p:spPr>
        <p:txBody>
          <a:bodyPr wrap="square">
            <a:spAutoFit/>
          </a:bodyPr>
          <a:lstStyle/>
          <a:p>
            <a:pPr algn="just"/>
            <a:r>
              <a:rPr lang="en-US" dirty="0">
                <a:latin typeface="+mn-lt"/>
              </a:rPr>
              <a:t>3. </a:t>
            </a:r>
            <a:r>
              <a:rPr lang="en-US" u="sng" dirty="0">
                <a:latin typeface="+mn-lt"/>
              </a:rPr>
              <a:t>Oxygen</a:t>
            </a:r>
            <a:r>
              <a:rPr lang="en-US" dirty="0">
                <a:latin typeface="+mn-lt"/>
              </a:rPr>
              <a:t>: </a:t>
            </a:r>
          </a:p>
          <a:p>
            <a:pPr marL="342900" indent="-342900" algn="just">
              <a:buFont typeface="Arial" panose="020B0604020202020204" pitchFamily="34" charset="0"/>
              <a:buChar char="•"/>
            </a:pPr>
            <a:r>
              <a:rPr lang="en-US" dirty="0">
                <a:latin typeface="+mn-lt"/>
              </a:rPr>
              <a:t>Oxygen is needed to support the breakdown of plant material by bacteria. </a:t>
            </a:r>
          </a:p>
          <a:p>
            <a:pPr marL="342900" indent="-342900" algn="just">
              <a:buFont typeface="Arial" panose="020B0604020202020204" pitchFamily="34" charset="0"/>
              <a:buChar char="•"/>
            </a:pPr>
            <a:r>
              <a:rPr lang="en-US" dirty="0">
                <a:latin typeface="+mn-lt"/>
              </a:rPr>
              <a:t>To supply oxygen, the compost pile is turned, so that materials at the edges are brought to the center of the pile. </a:t>
            </a:r>
          </a:p>
          <a:p>
            <a:pPr marL="342900" indent="-342900" algn="just">
              <a:buFont typeface="Arial" panose="020B0604020202020204" pitchFamily="34" charset="0"/>
              <a:buChar char="•"/>
            </a:pPr>
            <a:r>
              <a:rPr lang="en-US" dirty="0">
                <a:latin typeface="+mn-lt"/>
              </a:rPr>
              <a:t>Turning the pile is important for complete composting and for controlling odor.</a:t>
            </a:r>
          </a:p>
          <a:p>
            <a:pPr algn="just"/>
            <a:endParaRPr lang="en-US" dirty="0">
              <a:latin typeface="+mn-lt"/>
            </a:endParaRPr>
          </a:p>
          <a:p>
            <a:pPr algn="just"/>
            <a:r>
              <a:rPr lang="en-US" dirty="0">
                <a:latin typeface="+mn-lt"/>
              </a:rPr>
              <a:t>4. </a:t>
            </a:r>
            <a:r>
              <a:rPr lang="en-US" u="sng" dirty="0">
                <a:latin typeface="+mn-lt"/>
              </a:rPr>
              <a:t>Particle Size</a:t>
            </a:r>
            <a:r>
              <a:rPr lang="en-US" dirty="0">
                <a:latin typeface="+mn-lt"/>
              </a:rPr>
              <a:t>: </a:t>
            </a:r>
          </a:p>
          <a:p>
            <a:pPr marL="342900" indent="-342900" algn="just">
              <a:buFont typeface="Arial" panose="020B0604020202020204" pitchFamily="34" charset="0"/>
              <a:buChar char="•"/>
            </a:pPr>
            <a:r>
              <a:rPr lang="en-US" dirty="0">
                <a:latin typeface="+mn-lt"/>
              </a:rPr>
              <a:t>Grinding, chipping, and shredding materials increases the surface area on which microorganisms can feed. </a:t>
            </a:r>
          </a:p>
          <a:p>
            <a:pPr marL="342900" indent="-342900" algn="just">
              <a:buFont typeface="Arial" panose="020B0604020202020204" pitchFamily="34" charset="0"/>
              <a:buChar char="•"/>
            </a:pPr>
            <a:r>
              <a:rPr lang="en-US" dirty="0">
                <a:latin typeface="+mn-lt"/>
              </a:rPr>
              <a:t>Smaller particles produce a more homogeneous compost mixture and improve pile insulation to help maintain optimum temperatures.</a:t>
            </a:r>
          </a:p>
          <a:p>
            <a:pPr marL="342900" indent="-342900" algn="just">
              <a:buFont typeface="Arial" panose="020B0604020202020204" pitchFamily="34" charset="0"/>
              <a:buChar char="•"/>
            </a:pPr>
            <a:r>
              <a:rPr lang="en-US" dirty="0">
                <a:latin typeface="+mn-lt"/>
              </a:rPr>
              <a:t>If the particles are too small, they might prevent air from flowing freely through the pile.</a:t>
            </a:r>
          </a:p>
        </p:txBody>
      </p:sp>
      <p:pic>
        <p:nvPicPr>
          <p:cNvPr id="2" name="Lecture_5_Slide_6">
            <a:hlinkClick r:id="" action="ppaction://media"/>
            <a:extLst>
              <a:ext uri="{FF2B5EF4-FFF2-40B4-BE49-F238E27FC236}">
                <a16:creationId xmlns="" xmlns:a16="http://schemas.microsoft.com/office/drawing/2014/main" id="{8694D69F-DAC4-47DE-A872-D42E504276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356253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Composting (Aerobic Conversion)</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7</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266587" y="982031"/>
            <a:ext cx="8610822" cy="5632311"/>
          </a:xfrm>
          <a:prstGeom prst="rect">
            <a:avLst/>
          </a:prstGeom>
        </p:spPr>
        <p:txBody>
          <a:bodyPr wrap="square">
            <a:spAutoFit/>
          </a:bodyPr>
          <a:lstStyle/>
          <a:p>
            <a:pPr algn="just"/>
            <a:r>
              <a:rPr lang="en-US" u="sng" dirty="0"/>
              <a:t>Temperature and Microorganisms</a:t>
            </a:r>
            <a:r>
              <a:rPr lang="en-US" dirty="0">
                <a:latin typeface="+mn-lt"/>
              </a:rPr>
              <a:t>: </a:t>
            </a:r>
          </a:p>
          <a:p>
            <a:pPr marL="342900" indent="-342900" algn="just">
              <a:buFont typeface="Arial" panose="020B0604020202020204" pitchFamily="34" charset="0"/>
              <a:buChar char="•"/>
            </a:pPr>
            <a:r>
              <a:rPr lang="en-US" dirty="0">
                <a:latin typeface="+mn-lt"/>
              </a:rPr>
              <a:t>By supplying organic materials, water, and oxygen, the bacteria already present will break down the plant material into useful compost.</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As the bacteria decompose the materials, they release heat, which is concentrated in the center of the pile. </a:t>
            </a:r>
          </a:p>
          <a:p>
            <a:pPr marL="342900" indent="-342900" algn="just">
              <a:buFont typeface="Arial" panose="020B0604020202020204" pitchFamily="34" charset="0"/>
              <a:buChar char="•"/>
            </a:pPr>
            <a:endParaRPr lang="en-US" dirty="0">
              <a:latin typeface="+mn-lt"/>
            </a:endParaRPr>
          </a:p>
          <a:p>
            <a:pPr marL="342900" indent="-342900" algn="just">
              <a:buFont typeface="Arial" panose="020B0604020202020204" pitchFamily="34" charset="0"/>
              <a:buChar char="•"/>
            </a:pPr>
            <a:r>
              <a:rPr lang="en-US" dirty="0">
                <a:latin typeface="+mn-lt"/>
              </a:rPr>
              <a:t>In addition to bacteria, larger organisms including insects and earthworms are also active composters. </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Microorganisms require a certain temperature range for optimal activity. If the temperature does not increase, anaerobic conditions (i.e., rotting) occur. </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Controlling the four process variables can bring about the proper temperature.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p:txBody>
      </p:sp>
      <p:pic>
        <p:nvPicPr>
          <p:cNvPr id="2" name="Lecture_5_Slide_7">
            <a:hlinkClick r:id="" action="ppaction://media"/>
            <a:extLst>
              <a:ext uri="{FF2B5EF4-FFF2-40B4-BE49-F238E27FC236}">
                <a16:creationId xmlns="" xmlns:a16="http://schemas.microsoft.com/office/drawing/2014/main" id="{09D844C9-5CC6-420A-A35D-593500BD5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07218"/>
            <a:ext cx="609600" cy="609600"/>
          </a:xfrm>
          <a:prstGeom prst="rect">
            <a:avLst/>
          </a:prstGeom>
        </p:spPr>
      </p:pic>
    </p:spTree>
    <p:extLst>
      <p:ext uri="{BB962C8B-B14F-4D97-AF65-F5344CB8AC3E}">
        <p14:creationId xmlns:p14="http://schemas.microsoft.com/office/powerpoint/2010/main" val="173081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Stages of Composting</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8</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266587" y="982031"/>
            <a:ext cx="8610822" cy="5324535"/>
          </a:xfrm>
          <a:prstGeom prst="rect">
            <a:avLst/>
          </a:prstGeom>
        </p:spPr>
        <p:txBody>
          <a:bodyPr wrap="square">
            <a:spAutoFit/>
          </a:bodyPr>
          <a:lstStyle/>
          <a:p>
            <a:pPr algn="just"/>
            <a:r>
              <a:rPr lang="en-US" u="sng" dirty="0">
                <a:solidFill>
                  <a:srgbClr val="FF3399"/>
                </a:solidFill>
              </a:rPr>
              <a:t>Stage 1</a:t>
            </a:r>
            <a:r>
              <a:rPr lang="en-US" dirty="0"/>
              <a:t>: </a:t>
            </a:r>
          </a:p>
          <a:p>
            <a:pPr marL="342900" indent="-342900" algn="just">
              <a:buFont typeface="Arial" panose="020B0604020202020204" pitchFamily="34" charset="0"/>
              <a:buChar char="•"/>
            </a:pPr>
            <a:r>
              <a:rPr lang="en-US" dirty="0"/>
              <a:t>Typically only a couple of days long, during which mesophilic microorganisms (20 – 40</a:t>
            </a:r>
            <a:r>
              <a:rPr lang="en-US" baseline="30000" dirty="0"/>
              <a:t>o</a:t>
            </a:r>
            <a:r>
              <a:rPr lang="en-US" dirty="0"/>
              <a:t>C temperature), begin physically breaking down the biodegradable compounds. </a:t>
            </a:r>
          </a:p>
          <a:p>
            <a:pPr marL="342900" indent="-342900" algn="just">
              <a:buFont typeface="Arial" panose="020B0604020202020204" pitchFamily="34" charset="0"/>
              <a:buChar char="•"/>
            </a:pPr>
            <a:r>
              <a:rPr lang="en-US" dirty="0"/>
              <a:t>Heat is a natural byproduct of this initial process and temperatures quickly rise to over 40</a:t>
            </a:r>
            <a:r>
              <a:rPr lang="en-US" baseline="30000" dirty="0"/>
              <a:t>o</a:t>
            </a:r>
            <a:r>
              <a:rPr lang="en-US" dirty="0"/>
              <a:t>C.</a:t>
            </a:r>
          </a:p>
          <a:p>
            <a:pPr algn="just"/>
            <a:r>
              <a:rPr lang="en-US" u="sng" dirty="0">
                <a:solidFill>
                  <a:srgbClr val="FF3399"/>
                </a:solidFill>
              </a:rPr>
              <a:t>Stage 2</a:t>
            </a:r>
            <a:r>
              <a:rPr lang="en-US" dirty="0"/>
              <a:t>:</a:t>
            </a:r>
          </a:p>
          <a:p>
            <a:pPr marL="342900" indent="-342900" algn="just">
              <a:buFont typeface="Arial" panose="020B0604020202020204" pitchFamily="34" charset="0"/>
              <a:buChar char="•"/>
            </a:pPr>
            <a:r>
              <a:rPr lang="en-US" dirty="0"/>
              <a:t>Lasts from a few days to several months, where mesophilic microorganisms are replaced by thermophilic microorganisms (45 – 120</a:t>
            </a:r>
            <a:r>
              <a:rPr lang="en-US" baseline="30000" dirty="0"/>
              <a:t>o</a:t>
            </a:r>
            <a:r>
              <a:rPr lang="en-US" dirty="0"/>
              <a:t>C ).</a:t>
            </a:r>
          </a:p>
          <a:p>
            <a:pPr marL="342900" indent="-342900" algn="just">
              <a:buFont typeface="Arial" panose="020B0604020202020204" pitchFamily="34" charset="0"/>
              <a:buChar char="•"/>
            </a:pPr>
            <a:r>
              <a:rPr lang="en-US" dirty="0"/>
              <a:t>The higher temperatures are more conducive to breaking down proteins, fats and complex carbohydrates.</a:t>
            </a:r>
          </a:p>
          <a:p>
            <a:pPr marL="342900" indent="-342900" algn="just">
              <a:buFont typeface="Arial" panose="020B0604020202020204" pitchFamily="34" charset="0"/>
              <a:buChar char="•"/>
            </a:pPr>
            <a:r>
              <a:rPr lang="en-US" dirty="0"/>
              <a:t>Temperatures continue to rise and the compost pile can get so hot that it can eventually kill off all the helpful microorganisms. </a:t>
            </a:r>
          </a:p>
          <a:p>
            <a:pPr marL="342900" indent="-342900" algn="just">
              <a:buFont typeface="Arial" panose="020B0604020202020204" pitchFamily="34" charset="0"/>
              <a:buChar char="•"/>
            </a:pPr>
            <a:r>
              <a:rPr lang="en-US" dirty="0"/>
              <a:t>Aeration and turning over the compost pile help control, as well as provide additional oxygen and new sources for the thermophilic microorganisms to break down.</a:t>
            </a:r>
          </a:p>
        </p:txBody>
      </p:sp>
      <p:pic>
        <p:nvPicPr>
          <p:cNvPr id="2" name="Lecture_5_Slide_8">
            <a:hlinkClick r:id="" action="ppaction://media"/>
            <a:extLst>
              <a:ext uri="{FF2B5EF4-FFF2-40B4-BE49-F238E27FC236}">
                <a16:creationId xmlns="" xmlns:a16="http://schemas.microsoft.com/office/drawing/2014/main" id="{8AF904BC-28C9-4481-AD16-E1D0CDF6DC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398" y="246634"/>
            <a:ext cx="609600" cy="609600"/>
          </a:xfrm>
          <a:prstGeom prst="rect">
            <a:avLst/>
          </a:prstGeom>
        </p:spPr>
      </p:pic>
    </p:spTree>
    <p:extLst>
      <p:ext uri="{BB962C8B-B14F-4D97-AF65-F5344CB8AC3E}">
        <p14:creationId xmlns:p14="http://schemas.microsoft.com/office/powerpoint/2010/main" val="727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59FC5FA-DA29-465A-ADD8-497112CE229A}"/>
              </a:ext>
            </a:extLst>
          </p:cNvPr>
          <p:cNvSpPr>
            <a:spLocks noGrp="1"/>
          </p:cNvSpPr>
          <p:nvPr>
            <p:ph type="title"/>
          </p:nvPr>
        </p:nvSpPr>
        <p:spPr>
          <a:xfrm>
            <a:off x="457198" y="61072"/>
            <a:ext cx="8229600" cy="901892"/>
          </a:xfrm>
        </p:spPr>
        <p:txBody>
          <a:bodyPr/>
          <a:lstStyle/>
          <a:p>
            <a:r>
              <a:rPr lang="en-IN" sz="3200" dirty="0">
                <a:solidFill>
                  <a:schemeClr val="tx1"/>
                </a:solidFill>
              </a:rPr>
              <a:t>Stages of Composting</a:t>
            </a:r>
            <a:endParaRPr lang="en-IN" sz="3200" dirty="0"/>
          </a:p>
        </p:txBody>
      </p:sp>
      <p:sp>
        <p:nvSpPr>
          <p:cNvPr id="4" name="Slide Number Placeholder 3">
            <a:extLst>
              <a:ext uri="{FF2B5EF4-FFF2-40B4-BE49-F238E27FC236}">
                <a16:creationId xmlns="" xmlns:a16="http://schemas.microsoft.com/office/drawing/2014/main" id="{24AB67A3-8174-40E9-86F8-85B655994741}"/>
              </a:ext>
            </a:extLst>
          </p:cNvPr>
          <p:cNvSpPr>
            <a:spLocks noGrp="1"/>
          </p:cNvSpPr>
          <p:nvPr>
            <p:ph type="sldNum" sz="quarter" idx="12"/>
          </p:nvPr>
        </p:nvSpPr>
        <p:spPr>
          <a:xfrm>
            <a:off x="7010400" y="6372225"/>
            <a:ext cx="2133600" cy="476250"/>
          </a:xfrm>
        </p:spPr>
        <p:txBody>
          <a:bodyPr/>
          <a:lstStyle/>
          <a:p>
            <a:pPr>
              <a:defRPr/>
            </a:pPr>
            <a:fld id="{DA52E975-65DA-49A5-9519-670AAAB209AF}" type="slidenum">
              <a:rPr lang="en-US" altLang="en-US" smtClean="0"/>
              <a:pPr>
                <a:defRPr/>
              </a:pPr>
              <a:t>9</a:t>
            </a:fld>
            <a:endParaRPr lang="en-US" altLang="en-US" dirty="0"/>
          </a:p>
        </p:txBody>
      </p:sp>
      <p:sp>
        <p:nvSpPr>
          <p:cNvPr id="6" name="Rectangle 5">
            <a:extLst>
              <a:ext uri="{FF2B5EF4-FFF2-40B4-BE49-F238E27FC236}">
                <a16:creationId xmlns="" xmlns:a16="http://schemas.microsoft.com/office/drawing/2014/main" id="{9D47E840-44F6-42C2-9B66-493CCAF15B31}"/>
              </a:ext>
            </a:extLst>
          </p:cNvPr>
          <p:cNvSpPr/>
          <p:nvPr/>
        </p:nvSpPr>
        <p:spPr>
          <a:xfrm>
            <a:off x="266587" y="982031"/>
            <a:ext cx="8610822" cy="2554545"/>
          </a:xfrm>
          <a:prstGeom prst="rect">
            <a:avLst/>
          </a:prstGeom>
        </p:spPr>
        <p:txBody>
          <a:bodyPr wrap="square">
            <a:spAutoFit/>
          </a:bodyPr>
          <a:lstStyle/>
          <a:p>
            <a:pPr algn="just"/>
            <a:r>
              <a:rPr lang="en-US" u="sng" dirty="0">
                <a:solidFill>
                  <a:srgbClr val="FF3399"/>
                </a:solidFill>
              </a:rPr>
              <a:t>Stage 3</a:t>
            </a:r>
            <a:r>
              <a:rPr lang="en-US" dirty="0"/>
              <a:t>: </a:t>
            </a:r>
          </a:p>
          <a:p>
            <a:pPr marL="342900" indent="-342900" algn="just">
              <a:buFont typeface="Arial" panose="020B0604020202020204" pitchFamily="34" charset="0"/>
              <a:buChar char="•"/>
            </a:pPr>
            <a:r>
              <a:rPr lang="en-US" dirty="0"/>
              <a:t>Typically lasts for several months, begins when the thermophilic microorganisms use up the available supply of the compounds. </a:t>
            </a:r>
          </a:p>
          <a:p>
            <a:pPr marL="342900" indent="-342900" algn="just">
              <a:buFont typeface="Arial" panose="020B0604020202020204" pitchFamily="34" charset="0"/>
              <a:buChar char="•"/>
            </a:pPr>
            <a:r>
              <a:rPr lang="en-US" dirty="0"/>
              <a:t>Temperatures begin to drop enough for mesophilic microorganisms to resume control of the compost pile and finish breaking down the remaining organic matter into usable humus.</a:t>
            </a:r>
          </a:p>
          <a:p>
            <a:pPr marL="342900" indent="-342900" algn="just">
              <a:buFont typeface="Wingdings" panose="05000000000000000000" pitchFamily="2" charset="2"/>
              <a:buChar char="Ø"/>
            </a:pPr>
            <a:r>
              <a:rPr lang="en-US" i="1" dirty="0"/>
              <a:t>About 80 to 90 percent of all microorganisms found in compost piles are bacteria.</a:t>
            </a:r>
          </a:p>
        </p:txBody>
      </p:sp>
      <p:pic>
        <p:nvPicPr>
          <p:cNvPr id="3" name="Picture 2">
            <a:extLst>
              <a:ext uri="{FF2B5EF4-FFF2-40B4-BE49-F238E27FC236}">
                <a16:creationId xmlns="" xmlns:a16="http://schemas.microsoft.com/office/drawing/2014/main" id="{3004EAD9-0D72-40F3-9E61-CC9716E428F0}"/>
              </a:ext>
            </a:extLst>
          </p:cNvPr>
          <p:cNvPicPr>
            <a:picLocks noChangeAspect="1"/>
          </p:cNvPicPr>
          <p:nvPr/>
        </p:nvPicPr>
        <p:blipFill>
          <a:blip r:embed="rId5"/>
          <a:stretch>
            <a:fillRect/>
          </a:stretch>
        </p:blipFill>
        <p:spPr>
          <a:xfrm>
            <a:off x="5736388" y="4356710"/>
            <a:ext cx="2978031" cy="2491765"/>
          </a:xfrm>
          <a:prstGeom prst="rect">
            <a:avLst/>
          </a:prstGeom>
        </p:spPr>
      </p:pic>
      <p:sp>
        <p:nvSpPr>
          <p:cNvPr id="8" name="Rectangle 7">
            <a:extLst>
              <a:ext uri="{FF2B5EF4-FFF2-40B4-BE49-F238E27FC236}">
                <a16:creationId xmlns="" xmlns:a16="http://schemas.microsoft.com/office/drawing/2014/main" id="{D635199B-3A4C-4F26-937E-73411AD2911E}"/>
              </a:ext>
            </a:extLst>
          </p:cNvPr>
          <p:cNvSpPr/>
          <p:nvPr/>
        </p:nvSpPr>
        <p:spPr>
          <a:xfrm>
            <a:off x="5907574" y="4018156"/>
            <a:ext cx="2635658" cy="338554"/>
          </a:xfrm>
          <a:prstGeom prst="rect">
            <a:avLst/>
          </a:prstGeom>
        </p:spPr>
        <p:txBody>
          <a:bodyPr wrap="none">
            <a:spAutoFit/>
          </a:bodyPr>
          <a:lstStyle/>
          <a:p>
            <a:r>
              <a:rPr lang="en-US" sz="1600" dirty="0">
                <a:solidFill>
                  <a:srgbClr val="FF3399"/>
                </a:solidFill>
                <a:latin typeface="+mn-lt"/>
              </a:rPr>
              <a:t>Overheated Compost Piles</a:t>
            </a:r>
            <a:endParaRPr lang="en-US" sz="1600" b="0" i="0" dirty="0">
              <a:solidFill>
                <a:srgbClr val="FF3399"/>
              </a:solidFill>
              <a:effectLst/>
              <a:latin typeface="+mn-lt"/>
            </a:endParaRPr>
          </a:p>
        </p:txBody>
      </p:sp>
      <p:sp>
        <p:nvSpPr>
          <p:cNvPr id="9" name="Rectangle 8">
            <a:extLst>
              <a:ext uri="{FF2B5EF4-FFF2-40B4-BE49-F238E27FC236}">
                <a16:creationId xmlns="" xmlns:a16="http://schemas.microsoft.com/office/drawing/2014/main" id="{34C4DE7F-B3D6-40F7-AE8B-E376ABEB2C83}"/>
              </a:ext>
            </a:extLst>
          </p:cNvPr>
          <p:cNvSpPr/>
          <p:nvPr/>
        </p:nvSpPr>
        <p:spPr>
          <a:xfrm>
            <a:off x="-190993" y="6535357"/>
            <a:ext cx="5927381" cy="276999"/>
          </a:xfrm>
          <a:prstGeom prst="rect">
            <a:avLst/>
          </a:prstGeom>
        </p:spPr>
        <p:txBody>
          <a:bodyPr wrap="square">
            <a:spAutoFit/>
          </a:bodyPr>
          <a:lstStyle/>
          <a:p>
            <a:pPr algn="ctr"/>
            <a:r>
              <a:rPr lang="en-US" sz="1200" dirty="0"/>
              <a:t>http://compost.css.cornell.edu/Factsheets/FS5.html</a:t>
            </a:r>
          </a:p>
        </p:txBody>
      </p:sp>
      <p:pic>
        <p:nvPicPr>
          <p:cNvPr id="10" name="Picture 9">
            <a:extLst>
              <a:ext uri="{FF2B5EF4-FFF2-40B4-BE49-F238E27FC236}">
                <a16:creationId xmlns="" xmlns:a16="http://schemas.microsoft.com/office/drawing/2014/main" id="{43ADC9AE-1FE3-48CC-B243-B5158F37DA79}"/>
              </a:ext>
            </a:extLst>
          </p:cNvPr>
          <p:cNvPicPr>
            <a:picLocks noChangeAspect="1"/>
          </p:cNvPicPr>
          <p:nvPr/>
        </p:nvPicPr>
        <p:blipFill>
          <a:blip r:embed="rId6"/>
          <a:stretch>
            <a:fillRect/>
          </a:stretch>
        </p:blipFill>
        <p:spPr>
          <a:xfrm>
            <a:off x="67952" y="3846987"/>
            <a:ext cx="5421938" cy="2651388"/>
          </a:xfrm>
          <a:prstGeom prst="rect">
            <a:avLst/>
          </a:prstGeom>
        </p:spPr>
      </p:pic>
      <p:pic>
        <p:nvPicPr>
          <p:cNvPr id="2" name="Lecture_5_Slide_9">
            <a:hlinkClick r:id="" action="ppaction://media"/>
            <a:extLst>
              <a:ext uri="{FF2B5EF4-FFF2-40B4-BE49-F238E27FC236}">
                <a16:creationId xmlns="" xmlns:a16="http://schemas.microsoft.com/office/drawing/2014/main" id="{418B937F-1A85-4230-8476-30253F4C96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398" y="234552"/>
            <a:ext cx="609600" cy="609600"/>
          </a:xfrm>
          <a:prstGeom prst="rect">
            <a:avLst/>
          </a:prstGeom>
        </p:spPr>
      </p:pic>
    </p:spTree>
    <p:extLst>
      <p:ext uri="{BB962C8B-B14F-4D97-AF65-F5344CB8AC3E}">
        <p14:creationId xmlns:p14="http://schemas.microsoft.com/office/powerpoint/2010/main" val="426861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6612</TotalTime>
  <Words>2624</Words>
  <Application>Microsoft Office PowerPoint</Application>
  <PresentationFormat>On-screen Show (4:3)</PresentationFormat>
  <Paragraphs>334</Paragraphs>
  <Slides>26</Slides>
  <Notes>25</Notes>
  <HiddenSlides>0</HiddenSlides>
  <MMClips>13</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Default Design</vt:lpstr>
      <vt:lpstr>ES 200:Autumn 2020</vt:lpstr>
      <vt:lpstr>PowerPoint Presentation</vt:lpstr>
      <vt:lpstr>Biochemical Processes for the recovery of conversion products from MSW</vt:lpstr>
      <vt:lpstr>Composting (Aerobic Conversion)</vt:lpstr>
      <vt:lpstr>Composting (Aerobic Conversion)</vt:lpstr>
      <vt:lpstr>Composting (Aerobic Conversion)</vt:lpstr>
      <vt:lpstr>Composting (Aerobic Conversion)</vt:lpstr>
      <vt:lpstr>Stages of Composting</vt:lpstr>
      <vt:lpstr>Stages of Composting</vt:lpstr>
      <vt:lpstr>3 Stages of Composting</vt:lpstr>
      <vt:lpstr>Typical Change in pH during Composting</vt:lpstr>
      <vt:lpstr>What to Compost and What not to Compost</vt:lpstr>
      <vt:lpstr>Types of Composting Systems</vt:lpstr>
      <vt:lpstr>Types of Composting Process</vt:lpstr>
      <vt:lpstr>Design Consideration for Aerobic Composting Process</vt:lpstr>
      <vt:lpstr>Design Consideration for Aerobic Composting Process</vt:lpstr>
      <vt:lpstr>Design Consideration for Aerobic Composting Process</vt:lpstr>
      <vt:lpstr>Composting Methods in India</vt:lpstr>
      <vt:lpstr>Composting Methods in India</vt:lpstr>
      <vt:lpstr>Importance of C/N ratio in  Biochemical Processing</vt:lpstr>
      <vt:lpstr>Anaerobic Digestion</vt:lpstr>
      <vt:lpstr>Carbon Flow in Anaerobic Digestion</vt:lpstr>
      <vt:lpstr>Chemical Pathways in  Anaerobic Digestion</vt:lpstr>
      <vt:lpstr>Design Consideration for Anaerobic Digestion Process</vt:lpstr>
      <vt:lpstr>Design Consideration for Anaerobic Digestion Process </vt:lpstr>
      <vt:lpstr>Summary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Module_B_Lecture_5</dc:title>
  <dc:creator>vamsi</dc:creator>
  <cp:lastModifiedBy>Aaron John Sabu</cp:lastModifiedBy>
  <cp:revision>251</cp:revision>
  <dcterms:created xsi:type="dcterms:W3CDTF">2018-07-15T10:17:46Z</dcterms:created>
  <dcterms:modified xsi:type="dcterms:W3CDTF">2020-10-04T13:36:22Z</dcterms:modified>
</cp:coreProperties>
</file>